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68" r:id="rId5"/>
    <p:sldId id="259" r:id="rId6"/>
    <p:sldId id="260" r:id="rId7"/>
    <p:sldId id="261" r:id="rId8"/>
    <p:sldId id="262" r:id="rId9"/>
    <p:sldId id="263" r:id="rId10"/>
    <p:sldId id="264" r:id="rId11"/>
    <p:sldId id="265" r:id="rId12"/>
    <p:sldId id="266" r:id="rId13"/>
    <p:sldId id="267" r:id="rId14"/>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Clear Sans Regular Bold" panose="020B0604020202020204" charset="0"/>
      <p:regular r:id="rId20"/>
    </p:embeddedFont>
    <p:embeddedFont>
      <p:font typeface="Clear Sans Regular"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8" d="100"/>
          <a:sy n="48" d="100"/>
        </p:scale>
        <p:origin x="42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8F85F9-B9DB-4AAB-8F0A-35068DD63210}" type="datetimeFigureOut">
              <a:rPr lang="de-AT" smtClean="0"/>
              <a:t>21.07.2023</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64F3CC-B048-47DD-A30B-454AB31C4134}" type="slidenum">
              <a:rPr lang="de-AT" smtClean="0"/>
              <a:t>‹Nr.›</a:t>
            </a:fld>
            <a:endParaRPr lang="de-AT"/>
          </a:p>
        </p:txBody>
      </p:sp>
    </p:spTree>
    <p:extLst>
      <p:ext uri="{BB962C8B-B14F-4D97-AF65-F5344CB8AC3E}">
        <p14:creationId xmlns:p14="http://schemas.microsoft.com/office/powerpoint/2010/main" val="2383641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F164F3CC-B048-47DD-A30B-454AB31C4134}" type="slidenum">
              <a:rPr lang="de-AT" smtClean="0"/>
              <a:t>12</a:t>
            </a:fld>
            <a:endParaRPr lang="de-AT"/>
          </a:p>
        </p:txBody>
      </p:sp>
    </p:spTree>
    <p:extLst>
      <p:ext uri="{BB962C8B-B14F-4D97-AF65-F5344CB8AC3E}">
        <p14:creationId xmlns:p14="http://schemas.microsoft.com/office/powerpoint/2010/main" val="2932790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6.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8124" y="8360410"/>
            <a:ext cx="15471751" cy="1795780"/>
            <a:chOff x="0" y="0"/>
            <a:chExt cx="20629002" cy="2394374"/>
          </a:xfrm>
        </p:grpSpPr>
        <p:pic>
          <p:nvPicPr>
            <p:cNvPr id="3" name="Picture 3"/>
            <p:cNvPicPr>
              <a:picLocks noChangeAspect="1"/>
            </p:cNvPicPr>
            <p:nvPr/>
          </p:nvPicPr>
          <p:blipFill>
            <a:blip r:embed="rId2"/>
            <a:srcRect/>
            <a:stretch>
              <a:fillRect/>
            </a:stretch>
          </p:blipFill>
          <p:spPr>
            <a:xfrm>
              <a:off x="4975874" y="513707"/>
              <a:ext cx="3255025" cy="1530509"/>
            </a:xfrm>
            <a:prstGeom prst="rect">
              <a:avLst/>
            </a:prstGeom>
          </p:spPr>
        </p:pic>
        <p:pic>
          <p:nvPicPr>
            <p:cNvPr id="4" name="Picture 4"/>
            <p:cNvPicPr>
              <a:picLocks noChangeAspect="1"/>
            </p:cNvPicPr>
            <p:nvPr/>
          </p:nvPicPr>
          <p:blipFill>
            <a:blip r:embed="rId3"/>
            <a:srcRect/>
            <a:stretch>
              <a:fillRect/>
            </a:stretch>
          </p:blipFill>
          <p:spPr>
            <a:xfrm>
              <a:off x="9621726" y="399743"/>
              <a:ext cx="3319928" cy="1758437"/>
            </a:xfrm>
            <a:prstGeom prst="rect">
              <a:avLst/>
            </a:prstGeom>
          </p:spPr>
        </p:pic>
        <p:pic>
          <p:nvPicPr>
            <p:cNvPr id="5" name="Picture 5"/>
            <p:cNvPicPr>
              <a:picLocks noChangeAspect="1"/>
            </p:cNvPicPr>
            <p:nvPr/>
          </p:nvPicPr>
          <p:blipFill>
            <a:blip r:embed="rId4"/>
            <a:srcRect/>
            <a:stretch>
              <a:fillRect/>
            </a:stretch>
          </p:blipFill>
          <p:spPr>
            <a:xfrm>
              <a:off x="17331904" y="635937"/>
              <a:ext cx="3297098" cy="1122499"/>
            </a:xfrm>
            <a:prstGeom prst="rect">
              <a:avLst/>
            </a:prstGeom>
          </p:spPr>
        </p:pic>
        <p:pic>
          <p:nvPicPr>
            <p:cNvPr id="6" name="Picture 6"/>
            <p:cNvPicPr>
              <a:picLocks noChangeAspect="1"/>
            </p:cNvPicPr>
            <p:nvPr/>
          </p:nvPicPr>
          <p:blipFill>
            <a:blip r:embed="rId5"/>
            <a:srcRect/>
            <a:stretch>
              <a:fillRect/>
            </a:stretch>
          </p:blipFill>
          <p:spPr>
            <a:xfrm>
              <a:off x="14338655" y="0"/>
              <a:ext cx="1596249" cy="2394374"/>
            </a:xfrm>
            <a:prstGeom prst="rect">
              <a:avLst/>
            </a:prstGeom>
          </p:spPr>
        </p:pic>
        <p:pic>
          <p:nvPicPr>
            <p:cNvPr id="7" name="Picture 7"/>
            <p:cNvPicPr>
              <a:picLocks noChangeAspect="1"/>
            </p:cNvPicPr>
            <p:nvPr/>
          </p:nvPicPr>
          <p:blipFill>
            <a:blip r:embed="rId6"/>
            <a:srcRect/>
            <a:stretch>
              <a:fillRect/>
            </a:stretch>
          </p:blipFill>
          <p:spPr>
            <a:xfrm>
              <a:off x="0" y="742256"/>
              <a:ext cx="3578874" cy="1073411"/>
            </a:xfrm>
            <a:prstGeom prst="rect">
              <a:avLst/>
            </a:prstGeom>
          </p:spPr>
        </p:pic>
      </p:grpSp>
      <p:pic>
        <p:nvPicPr>
          <p:cNvPr id="8" name="Picture 8"/>
          <p:cNvPicPr>
            <a:picLocks noChangeAspect="1"/>
          </p:cNvPicPr>
          <p:nvPr/>
        </p:nvPicPr>
        <p:blipFill>
          <a:blip r:embed="rId7">
            <a:alphaModFix amt="83000"/>
          </a:blip>
          <a:srcRect r="44334" b="35562"/>
          <a:stretch>
            <a:fillRect/>
          </a:stretch>
        </p:blipFill>
        <p:spPr>
          <a:xfrm rot="16200000">
            <a:off x="13540589" y="103221"/>
            <a:ext cx="4819781" cy="4675042"/>
          </a:xfrm>
          <a:prstGeom prst="rect">
            <a:avLst/>
          </a:prstGeom>
        </p:spPr>
      </p:pic>
      <p:pic>
        <p:nvPicPr>
          <p:cNvPr id="9" name="Picture 9"/>
          <p:cNvPicPr>
            <a:picLocks noChangeAspect="1"/>
          </p:cNvPicPr>
          <p:nvPr/>
        </p:nvPicPr>
        <p:blipFill rotWithShape="1">
          <a:blip r:embed="rId8">
            <a:alphaModFix amt="83000"/>
          </a:blip>
          <a:srcRect l="56875" t="7886" b="22439"/>
          <a:stretch/>
        </p:blipFill>
        <p:spPr>
          <a:xfrm>
            <a:off x="0" y="0"/>
            <a:ext cx="3317783" cy="5557184"/>
          </a:xfrm>
          <a:prstGeom prst="rect">
            <a:avLst/>
          </a:prstGeom>
        </p:spPr>
      </p:pic>
      <p:pic>
        <p:nvPicPr>
          <p:cNvPr id="10" name="Picture 10"/>
          <p:cNvPicPr>
            <a:picLocks noChangeAspect="1"/>
          </p:cNvPicPr>
          <p:nvPr/>
        </p:nvPicPr>
        <p:blipFill>
          <a:blip r:embed="rId9">
            <a:alphaModFix amt="65570"/>
          </a:blip>
          <a:srcRect t="62816" b="1065"/>
          <a:stretch>
            <a:fillRect/>
          </a:stretch>
        </p:blipFill>
        <p:spPr>
          <a:xfrm>
            <a:off x="1658892" y="0"/>
            <a:ext cx="9694372" cy="2464125"/>
          </a:xfrm>
          <a:prstGeom prst="rect">
            <a:avLst/>
          </a:prstGeom>
        </p:spPr>
      </p:pic>
      <p:pic>
        <p:nvPicPr>
          <p:cNvPr id="11" name="Picture 11"/>
          <p:cNvPicPr>
            <a:picLocks noChangeAspect="1"/>
          </p:cNvPicPr>
          <p:nvPr/>
        </p:nvPicPr>
        <p:blipFill>
          <a:blip r:embed="rId10">
            <a:alphaModFix amt="83000"/>
          </a:blip>
          <a:srcRect l="73140" r="846"/>
          <a:stretch>
            <a:fillRect/>
          </a:stretch>
        </p:blipFill>
        <p:spPr>
          <a:xfrm rot="5400000">
            <a:off x="12052837" y="-2877985"/>
            <a:ext cx="1948682" cy="7766355"/>
          </a:xfrm>
          <a:prstGeom prst="rect">
            <a:avLst/>
          </a:prstGeom>
        </p:spPr>
      </p:pic>
      <p:pic>
        <p:nvPicPr>
          <p:cNvPr id="12" name="Picture 12"/>
          <p:cNvPicPr>
            <a:picLocks noChangeAspect="1"/>
          </p:cNvPicPr>
          <p:nvPr/>
        </p:nvPicPr>
        <p:blipFill>
          <a:blip r:embed="rId11"/>
          <a:srcRect r="12036"/>
          <a:stretch>
            <a:fillRect/>
          </a:stretch>
        </p:blipFill>
        <p:spPr>
          <a:xfrm>
            <a:off x="2958932" y="1477302"/>
            <a:ext cx="7094291" cy="7332395"/>
          </a:xfrm>
          <a:prstGeom prst="rect">
            <a:avLst/>
          </a:prstGeom>
        </p:spPr>
      </p:pic>
      <p:sp>
        <p:nvSpPr>
          <p:cNvPr id="14" name="TextBox 14"/>
          <p:cNvSpPr txBox="1"/>
          <p:nvPr/>
        </p:nvSpPr>
        <p:spPr>
          <a:xfrm>
            <a:off x="10406421" y="3740005"/>
            <a:ext cx="6590850" cy="679375"/>
          </a:xfrm>
          <a:prstGeom prst="rect">
            <a:avLst/>
          </a:prstGeom>
        </p:spPr>
        <p:txBody>
          <a:bodyPr lIns="0" tIns="0" rIns="0" bIns="0" rtlCol="0" anchor="t">
            <a:spAutoFit/>
          </a:bodyPr>
          <a:lstStyle/>
          <a:p>
            <a:pPr algn="ctr">
              <a:lnSpc>
                <a:spcPts val="5604"/>
              </a:lnSpc>
            </a:pPr>
            <a:r>
              <a:rPr lang="en-US" sz="4002" dirty="0" err="1">
                <a:solidFill>
                  <a:srgbClr val="000000">
                    <a:alpha val="82745"/>
                  </a:srgbClr>
                </a:solidFill>
                <a:latin typeface="Calibri" panose="020F0502020204030204" pitchFamily="34" charset="0"/>
                <a:cs typeface="Calibri" panose="020F0502020204030204" pitchFamily="34" charset="0"/>
              </a:rPr>
              <a:t>Modul</a:t>
            </a:r>
            <a:r>
              <a:rPr lang="en-US" sz="4002" dirty="0">
                <a:solidFill>
                  <a:srgbClr val="000000">
                    <a:alpha val="82745"/>
                  </a:srgbClr>
                </a:solidFill>
                <a:latin typeface="Calibri" panose="020F0502020204030204" pitchFamily="34" charset="0"/>
                <a:cs typeface="Calibri" panose="020F0502020204030204" pitchFamily="34" charset="0"/>
              </a:rPr>
              <a:t> 5</a:t>
            </a:r>
          </a:p>
        </p:txBody>
      </p:sp>
      <p:sp>
        <p:nvSpPr>
          <p:cNvPr id="15" name="TextBox 15"/>
          <p:cNvSpPr txBox="1"/>
          <p:nvPr/>
        </p:nvSpPr>
        <p:spPr>
          <a:xfrm>
            <a:off x="10334791" y="5038725"/>
            <a:ext cx="6734110" cy="1795363"/>
          </a:xfrm>
          <a:prstGeom prst="rect">
            <a:avLst/>
          </a:prstGeom>
        </p:spPr>
        <p:txBody>
          <a:bodyPr lIns="0" tIns="0" rIns="0" bIns="0" rtlCol="0" anchor="t">
            <a:spAutoFit/>
          </a:bodyPr>
          <a:lstStyle/>
          <a:p>
            <a:pPr algn="ctr">
              <a:lnSpc>
                <a:spcPts val="7000"/>
              </a:lnSpc>
            </a:pPr>
            <a:r>
              <a:rPr lang="en-US" sz="5000" b="1" dirty="0">
                <a:solidFill>
                  <a:srgbClr val="000000">
                    <a:alpha val="82745"/>
                  </a:srgbClr>
                </a:solidFill>
                <a:latin typeface="Calibri" panose="020F0502020204030204" pitchFamily="34" charset="0"/>
                <a:cs typeface="Calibri" panose="020F0502020204030204" pitchFamily="34" charset="0"/>
              </a:rPr>
              <a:t>Die </a:t>
            </a:r>
            <a:r>
              <a:rPr lang="en-US" sz="5000" b="1" dirty="0" err="1" smtClean="0">
                <a:solidFill>
                  <a:srgbClr val="000000">
                    <a:alpha val="82745"/>
                  </a:srgbClr>
                </a:solidFill>
                <a:latin typeface="Calibri" panose="020F0502020204030204" pitchFamily="34" charset="0"/>
                <a:cs typeface="Calibri" panose="020F0502020204030204" pitchFamily="34" charset="0"/>
              </a:rPr>
              <a:t>differenzierende</a:t>
            </a:r>
            <a:r>
              <a:rPr lang="en-US" sz="5000" b="1" dirty="0" smtClean="0">
                <a:solidFill>
                  <a:srgbClr val="000000">
                    <a:alpha val="82745"/>
                  </a:srgbClr>
                </a:solidFill>
                <a:latin typeface="Calibri" panose="020F0502020204030204" pitchFamily="34" charset="0"/>
                <a:cs typeface="Calibri" panose="020F0502020204030204" pitchFamily="34" charset="0"/>
              </a:rPr>
              <a:t> </a:t>
            </a:r>
            <a:r>
              <a:rPr lang="en-US" sz="5000" b="1" dirty="0" err="1">
                <a:solidFill>
                  <a:srgbClr val="000000">
                    <a:alpha val="82745"/>
                  </a:srgbClr>
                </a:solidFill>
                <a:latin typeface="Calibri" panose="020F0502020204030204" pitchFamily="34" charset="0"/>
                <a:cs typeface="Calibri" panose="020F0502020204030204" pitchFamily="34" charset="0"/>
              </a:rPr>
              <a:t>Unterrichtseinheit</a:t>
            </a:r>
            <a:endParaRPr lang="en-US" sz="5000" b="1" dirty="0">
              <a:solidFill>
                <a:srgbClr val="000000">
                  <a:alpha val="82745"/>
                </a:srgbClr>
              </a:solidFill>
              <a:latin typeface="Calibri" panose="020F0502020204030204" pitchFamily="34" charset="0"/>
              <a:cs typeface="Calibri" panose="020F0502020204030204" pitchFamily="34" charset="0"/>
            </a:endParaRPr>
          </a:p>
        </p:txBody>
      </p:sp>
      <p:pic>
        <p:nvPicPr>
          <p:cNvPr id="16" name="Grafik 15">
            <a:extLst>
              <a:ext uri="{FF2B5EF4-FFF2-40B4-BE49-F238E27FC236}">
                <a16:creationId xmlns:a16="http://schemas.microsoft.com/office/drawing/2014/main" xmlns="" id="{00F3E71C-EF42-42C1-8036-9C883276CC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559801" y="315427"/>
            <a:ext cx="3474786" cy="7630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036"/>
          <a:stretch>
            <a:fillRect/>
          </a:stretch>
        </p:blipFill>
        <p:spPr>
          <a:xfrm>
            <a:off x="15690897" y="224290"/>
            <a:ext cx="2361160" cy="2440407"/>
          </a:xfrm>
          <a:prstGeom prst="rect">
            <a:avLst/>
          </a:prstGeom>
        </p:spPr>
      </p:pic>
      <p:sp>
        <p:nvSpPr>
          <p:cNvPr id="3" name="TextBox 3"/>
          <p:cNvSpPr txBox="1"/>
          <p:nvPr/>
        </p:nvSpPr>
        <p:spPr>
          <a:xfrm>
            <a:off x="1028700" y="914400"/>
            <a:ext cx="14863137" cy="903261"/>
          </a:xfrm>
          <a:prstGeom prst="rect">
            <a:avLst/>
          </a:prstGeom>
        </p:spPr>
        <p:txBody>
          <a:bodyPr lIns="0" tIns="0" rIns="0" bIns="0" rtlCol="0" anchor="t">
            <a:spAutoFit/>
          </a:bodyPr>
          <a:lstStyle/>
          <a:p>
            <a:pPr>
              <a:lnSpc>
                <a:spcPts val="7524"/>
              </a:lnSpc>
            </a:pPr>
            <a:r>
              <a:rPr lang="en-US" sz="5374" b="1" dirty="0">
                <a:solidFill>
                  <a:srgbClr val="000000">
                    <a:alpha val="82745"/>
                  </a:srgbClr>
                </a:solidFill>
                <a:latin typeface="Calibri" panose="020F0502020204030204" pitchFamily="34" charset="0"/>
                <a:cs typeface="Calibri" panose="020F0502020204030204" pitchFamily="34" charset="0"/>
              </a:rPr>
              <a:t>SCHRITT 6: </a:t>
            </a:r>
            <a:r>
              <a:rPr lang="en-US" sz="5374" b="1" dirty="0" err="1">
                <a:solidFill>
                  <a:srgbClr val="000000">
                    <a:alpha val="82745"/>
                  </a:srgbClr>
                </a:solidFill>
                <a:latin typeface="Calibri" panose="020F0502020204030204" pitchFamily="34" charset="0"/>
                <a:cs typeface="Calibri" panose="020F0502020204030204" pitchFamily="34" charset="0"/>
              </a:rPr>
              <a:t>Nachbereitung</a:t>
            </a:r>
            <a:r>
              <a:rPr lang="en-US" sz="5374" b="1" dirty="0">
                <a:solidFill>
                  <a:srgbClr val="000000">
                    <a:alpha val="82745"/>
                  </a:srgbClr>
                </a:solidFill>
                <a:latin typeface="Calibri" panose="020F0502020204030204" pitchFamily="34" charset="0"/>
                <a:cs typeface="Calibri" panose="020F0502020204030204" pitchFamily="34" charset="0"/>
              </a:rPr>
              <a:t> </a:t>
            </a:r>
          </a:p>
        </p:txBody>
      </p:sp>
      <p:sp>
        <p:nvSpPr>
          <p:cNvPr id="4" name="TextBox 4"/>
          <p:cNvSpPr txBox="1"/>
          <p:nvPr/>
        </p:nvSpPr>
        <p:spPr>
          <a:xfrm>
            <a:off x="4338417" y="3032125"/>
            <a:ext cx="12920883" cy="1795363"/>
          </a:xfrm>
          <a:prstGeom prst="rect">
            <a:avLst/>
          </a:prstGeom>
        </p:spPr>
        <p:txBody>
          <a:bodyPr lIns="0" tIns="0" rIns="0" bIns="0" rtlCol="0" anchor="t">
            <a:spAutoFit/>
          </a:bodyPr>
          <a:lstStyle/>
          <a:p>
            <a:pPr>
              <a:lnSpc>
                <a:spcPts val="2800"/>
              </a:lnSpc>
              <a:spcBef>
                <a:spcPct val="0"/>
              </a:spcBef>
            </a:pPr>
            <a:r>
              <a:rPr lang="de-DE" sz="2400" dirty="0">
                <a:solidFill>
                  <a:srgbClr val="000000"/>
                </a:solidFill>
                <a:latin typeface="Calibri" panose="020F0502020204030204" pitchFamily="34" charset="0"/>
                <a:cs typeface="Calibri" panose="020F0502020204030204" pitchFamily="34" charset="0"/>
              </a:rPr>
              <a:t>Dies ist die Festigungsphase mit hilfreichen Methoden zur Wiederholung und Festigung des Gelernten. </a:t>
            </a:r>
          </a:p>
          <a:p>
            <a:pPr>
              <a:lnSpc>
                <a:spcPts val="2800"/>
              </a:lnSpc>
              <a:spcBef>
                <a:spcPct val="0"/>
              </a:spcBef>
            </a:pPr>
            <a:r>
              <a:rPr lang="de-DE" sz="2400" dirty="0">
                <a:solidFill>
                  <a:srgbClr val="000000"/>
                </a:solidFill>
                <a:latin typeface="Calibri" panose="020F0502020204030204" pitchFamily="34" charset="0"/>
                <a:cs typeface="Calibri" panose="020F0502020204030204" pitchFamily="34" charset="0"/>
              </a:rPr>
              <a:t>Hier kommt die Technik der Fixierung (siehe Glossar) zum Einsatz. </a:t>
            </a:r>
          </a:p>
          <a:p>
            <a:pPr>
              <a:lnSpc>
                <a:spcPts val="2800"/>
              </a:lnSpc>
              <a:spcBef>
                <a:spcPct val="0"/>
              </a:spcBef>
            </a:pPr>
            <a:r>
              <a:rPr lang="de-DE" sz="2400" dirty="0">
                <a:solidFill>
                  <a:srgbClr val="000000"/>
                </a:solidFill>
                <a:latin typeface="Calibri" panose="020F0502020204030204" pitchFamily="34" charset="0"/>
                <a:cs typeface="Calibri" panose="020F0502020204030204" pitchFamily="34" charset="0"/>
              </a:rPr>
              <a:t>Die Nachbereitungsphase kann entweder eine einfache Aktivität in Form eines Fragebogens mit oder ohne Unterstützung, z.B. in Form von Hinweiskarten, oder eine Recherchearbeit zu einem bestimmten Thema sein.</a:t>
            </a:r>
            <a:endParaRPr lang="en-US" sz="2400" dirty="0">
              <a:solidFill>
                <a:srgbClr val="000000"/>
              </a:solidFill>
              <a:latin typeface="Calibri" panose="020F0502020204030204" pitchFamily="34" charset="0"/>
              <a:cs typeface="Calibri" panose="020F0502020204030204" pitchFamily="34" charset="0"/>
            </a:endParaRPr>
          </a:p>
        </p:txBody>
      </p:sp>
      <p:sp>
        <p:nvSpPr>
          <p:cNvPr id="5" name="TextBox 5"/>
          <p:cNvSpPr txBox="1"/>
          <p:nvPr/>
        </p:nvSpPr>
        <p:spPr>
          <a:xfrm>
            <a:off x="4338416" y="5372100"/>
            <a:ext cx="12920883" cy="2513509"/>
          </a:xfrm>
          <a:prstGeom prst="rect">
            <a:avLst/>
          </a:prstGeom>
        </p:spPr>
        <p:txBody>
          <a:bodyPr lIns="0" tIns="0" rIns="0" bIns="0" rtlCol="0" anchor="t">
            <a:spAutoFit/>
          </a:bodyPr>
          <a:lstStyle/>
          <a:p>
            <a:pPr>
              <a:lnSpc>
                <a:spcPts val="2800"/>
              </a:lnSpc>
            </a:pPr>
            <a:r>
              <a:rPr lang="de-DE" sz="2400" dirty="0">
                <a:solidFill>
                  <a:srgbClr val="000000"/>
                </a:solidFill>
                <a:latin typeface="Calibri" panose="020F0502020204030204" pitchFamily="34" charset="0"/>
                <a:cs typeface="Calibri" panose="020F0502020204030204" pitchFamily="34" charset="0"/>
              </a:rPr>
              <a:t>Im Übungsteil finden Sie Material mit weiteren Informationen zu diesem Schritt der </a:t>
            </a:r>
            <a:r>
              <a:rPr lang="de-DE" sz="2400" dirty="0" smtClean="0">
                <a:solidFill>
                  <a:srgbClr val="000000"/>
                </a:solidFill>
                <a:latin typeface="Calibri" panose="020F0502020204030204" pitchFamily="34" charset="0"/>
                <a:cs typeface="Calibri" panose="020F0502020204030204" pitchFamily="34" charset="0"/>
              </a:rPr>
              <a:t>differenzierenden </a:t>
            </a:r>
            <a:r>
              <a:rPr lang="de-DE" sz="2400" dirty="0">
                <a:solidFill>
                  <a:srgbClr val="000000"/>
                </a:solidFill>
                <a:latin typeface="Calibri" panose="020F0502020204030204" pitchFamily="34" charset="0"/>
                <a:cs typeface="Calibri" panose="020F0502020204030204" pitchFamily="34" charset="0"/>
              </a:rPr>
              <a:t>Unterrichtseinheit. Übungen wie "Wenn wir es wissen... </a:t>
            </a:r>
            <a:r>
              <a:rPr lang="de-DE" sz="2400" dirty="0" smtClean="0">
                <a:solidFill>
                  <a:srgbClr val="000000"/>
                </a:solidFill>
                <a:latin typeface="Calibri" panose="020F0502020204030204" pitchFamily="34" charset="0"/>
                <a:cs typeface="Calibri" panose="020F0502020204030204" pitchFamily="34" charset="0"/>
              </a:rPr>
              <a:t>weiß </a:t>
            </a:r>
            <a:r>
              <a:rPr lang="de-DE" sz="2400" dirty="0">
                <a:solidFill>
                  <a:srgbClr val="000000"/>
                </a:solidFill>
                <a:latin typeface="Calibri" panose="020F0502020204030204" pitchFamily="34" charset="0"/>
                <a:cs typeface="Calibri" panose="020F0502020204030204" pitchFamily="34" charset="0"/>
              </a:rPr>
              <a:t>ich es" (siehe Modul 5) können dazu beitragen, den Einsatz von spielerischen und didaktischen Methoden zu fördern und um Gelerntes zu festigen, das ohne wahrgenommene Anstrengung bearbeitet wird. Dies ist ein wesentlicher Teil von SEL. Die Spiele ermöglichen es der Lehrperson, zu beobachten, wie die Schüler*innen interagieren, zusammenarbeiten, welche Sprache sie verwenden und welche Emotionen und Selbstwahrnehmung sie zeigen. </a:t>
            </a:r>
            <a:endParaRPr lang="en-US" sz="2400" dirty="0">
              <a:solidFill>
                <a:srgbClr val="000000"/>
              </a:solidFill>
              <a:latin typeface="Calibri" panose="020F0502020204030204" pitchFamily="34" charset="0"/>
              <a:cs typeface="Calibri" panose="020F0502020204030204" pitchFamily="34" charset="0"/>
            </a:endParaRPr>
          </a:p>
        </p:txBody>
      </p:sp>
      <p:pic>
        <p:nvPicPr>
          <p:cNvPr id="6" name="Picture 6"/>
          <p:cNvPicPr>
            <a:picLocks noChangeAspect="1"/>
          </p:cNvPicPr>
          <p:nvPr/>
        </p:nvPicPr>
        <p:blipFill>
          <a:blip r:embed="rId3">
            <a:alphaModFix amt="8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6844" y="1844485"/>
            <a:ext cx="3423389" cy="8258175"/>
          </a:xfrm>
          <a:prstGeom prst="rect">
            <a:avLst/>
          </a:prstGeom>
        </p:spPr>
      </p:pic>
      <p:pic>
        <p:nvPicPr>
          <p:cNvPr id="7" name="Grafik 6">
            <a:extLst>
              <a:ext uri="{FF2B5EF4-FFF2-40B4-BE49-F238E27FC236}">
                <a16:creationId xmlns:a16="http://schemas.microsoft.com/office/drawing/2014/main" xmlns="" id="{6BE466A0-2A68-4521-B0D9-5D1E9005E9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73675" y="9306258"/>
            <a:ext cx="3657600" cy="80318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036"/>
          <a:stretch>
            <a:fillRect/>
          </a:stretch>
        </p:blipFill>
        <p:spPr>
          <a:xfrm>
            <a:off x="15690897" y="224290"/>
            <a:ext cx="2361160" cy="2440407"/>
          </a:xfrm>
          <a:prstGeom prst="rect">
            <a:avLst/>
          </a:prstGeom>
        </p:spPr>
      </p:pic>
      <p:sp>
        <p:nvSpPr>
          <p:cNvPr id="3" name="TextBox 3"/>
          <p:cNvSpPr txBox="1"/>
          <p:nvPr/>
        </p:nvSpPr>
        <p:spPr>
          <a:xfrm>
            <a:off x="1028700" y="895350"/>
            <a:ext cx="14944400" cy="1107867"/>
          </a:xfrm>
          <a:prstGeom prst="rect">
            <a:avLst/>
          </a:prstGeom>
        </p:spPr>
        <p:txBody>
          <a:bodyPr lIns="0" tIns="0" rIns="0" bIns="0" rtlCol="0" anchor="t">
            <a:spAutoFit/>
          </a:bodyPr>
          <a:lstStyle/>
          <a:p>
            <a:pPr>
              <a:lnSpc>
                <a:spcPts val="9223"/>
              </a:lnSpc>
            </a:pPr>
            <a:r>
              <a:rPr lang="en-US" sz="6588" b="1" dirty="0">
                <a:solidFill>
                  <a:srgbClr val="000000">
                    <a:alpha val="82745"/>
                  </a:srgbClr>
                </a:solidFill>
                <a:latin typeface="Calibri" panose="020F0502020204030204" pitchFamily="34" charset="0"/>
                <a:cs typeface="Calibri" panose="020F0502020204030204" pitchFamily="34" charset="0"/>
              </a:rPr>
              <a:t>SCHRITT 7: </a:t>
            </a:r>
            <a:r>
              <a:rPr lang="en-US" sz="6588" b="1" dirty="0" err="1">
                <a:solidFill>
                  <a:srgbClr val="000000">
                    <a:alpha val="82745"/>
                  </a:srgbClr>
                </a:solidFill>
                <a:latin typeface="Calibri" panose="020F0502020204030204" pitchFamily="34" charset="0"/>
                <a:cs typeface="Calibri" panose="020F0502020204030204" pitchFamily="34" charset="0"/>
              </a:rPr>
              <a:t>Bewertung</a:t>
            </a:r>
            <a:r>
              <a:rPr lang="en-US" sz="6588" b="1" dirty="0">
                <a:solidFill>
                  <a:srgbClr val="000000">
                    <a:alpha val="82745"/>
                  </a:srgbClr>
                </a:solidFill>
                <a:latin typeface="Calibri" panose="020F0502020204030204" pitchFamily="34" charset="0"/>
                <a:cs typeface="Calibri" panose="020F0502020204030204" pitchFamily="34" charset="0"/>
              </a:rPr>
              <a:t> / Test</a:t>
            </a:r>
          </a:p>
        </p:txBody>
      </p:sp>
      <p:sp>
        <p:nvSpPr>
          <p:cNvPr id="4" name="TextBox 4"/>
          <p:cNvSpPr txBox="1"/>
          <p:nvPr/>
        </p:nvSpPr>
        <p:spPr>
          <a:xfrm>
            <a:off x="785165" y="3120748"/>
            <a:ext cx="9395640" cy="5009192"/>
          </a:xfrm>
          <a:prstGeom prst="rect">
            <a:avLst/>
          </a:prstGeom>
        </p:spPr>
        <p:txBody>
          <a:bodyPr lIns="0" tIns="0" rIns="0" bIns="0" rtlCol="0" anchor="t">
            <a:spAutoFit/>
          </a:bodyPr>
          <a:lstStyle/>
          <a:p>
            <a:pPr>
              <a:lnSpc>
                <a:spcPts val="2800"/>
              </a:lnSpc>
            </a:pPr>
            <a:r>
              <a:rPr lang="de-DE" sz="2400" b="1" dirty="0">
                <a:solidFill>
                  <a:srgbClr val="000000"/>
                </a:solidFill>
                <a:latin typeface="Calibri" panose="020F0502020204030204" pitchFamily="34" charset="0"/>
                <a:cs typeface="Calibri" panose="020F0502020204030204" pitchFamily="34" charset="0"/>
              </a:rPr>
              <a:t>Wie können Sie Fortschritte und Erkenntnisse überprüfen und bewerten? </a:t>
            </a:r>
          </a:p>
          <a:p>
            <a:pPr>
              <a:lnSpc>
                <a:spcPts val="2800"/>
              </a:lnSpc>
            </a:pPr>
            <a:endParaRPr lang="de-DE" sz="2400" dirty="0">
              <a:solidFill>
                <a:srgbClr val="000000"/>
              </a:solidFill>
              <a:latin typeface="Calibri" panose="020F0502020204030204" pitchFamily="34" charset="0"/>
              <a:cs typeface="Calibri" panose="020F0502020204030204" pitchFamily="34" charset="0"/>
            </a:endParaRPr>
          </a:p>
          <a:p>
            <a:pPr>
              <a:lnSpc>
                <a:spcPts val="2800"/>
              </a:lnSpc>
            </a:pPr>
            <a:r>
              <a:rPr lang="de-DE" sz="2400" dirty="0">
                <a:solidFill>
                  <a:srgbClr val="000000"/>
                </a:solidFill>
                <a:latin typeface="Calibri" panose="020F0502020204030204" pitchFamily="34" charset="0"/>
                <a:cs typeface="Calibri" panose="020F0502020204030204" pitchFamily="34" charset="0"/>
              </a:rPr>
              <a:t>Die Bewertung kann schriftlich oder mündlich erfolgen. Wichtig ist dabei, dass die selben Methoden angewendet werden, die schon in der Unterrichtseinheit eingesetzt wurden und dass es eine Beurteilung gibt. Die Bewertung kann durch einen mündlichen Test - Multiple Choice - Lückentexte – usw. erfolgen. Vor einer Bewertung/einem Test kann der Einsatz von spielerischen Ansätzen sehr nützlich sein, um die erworbenen Kenntnisse zu wiederholen und die Festigung von Gelerntem zu stärken. Das kann für die Schüler*innen sehr hilfreich sein. Eine Bewertung ist wichtig, um der Lehrperson Informationen darüber zu geben, welche Arten von Informationen und Fähigkeiten die Schüler*innen erworben haben, bevor er/sie zum nächsten Schritt </a:t>
            </a:r>
            <a:r>
              <a:rPr lang="de-DE" sz="2400" dirty="0" smtClean="0">
                <a:solidFill>
                  <a:srgbClr val="000000"/>
                </a:solidFill>
                <a:latin typeface="Calibri" panose="020F0502020204030204" pitchFamily="34" charset="0"/>
                <a:cs typeface="Calibri" panose="020F0502020204030204" pitchFamily="34" charset="0"/>
              </a:rPr>
              <a:t>übergeht. </a:t>
            </a:r>
            <a:r>
              <a:rPr lang="de-DE" sz="2400" dirty="0">
                <a:solidFill>
                  <a:srgbClr val="000000"/>
                </a:solidFill>
                <a:latin typeface="Calibri" panose="020F0502020204030204" pitchFamily="34" charset="0"/>
                <a:cs typeface="Calibri" panose="020F0502020204030204" pitchFamily="34" charset="0"/>
              </a:rPr>
              <a:t>(Einzelarbeit oder paarweise</a:t>
            </a:r>
            <a:r>
              <a:rPr lang="de-DE" sz="2400" dirty="0" smtClean="0">
                <a:solidFill>
                  <a:srgbClr val="000000"/>
                </a:solidFill>
                <a:latin typeface="Calibri" panose="020F0502020204030204" pitchFamily="34" charset="0"/>
                <a:cs typeface="Calibri" panose="020F0502020204030204" pitchFamily="34" charset="0"/>
              </a:rPr>
              <a:t>)</a:t>
            </a:r>
            <a:endParaRPr lang="en-US" sz="2400" dirty="0">
              <a:solidFill>
                <a:srgbClr val="000000"/>
              </a:solidFill>
              <a:latin typeface="Calibri" panose="020F0502020204030204" pitchFamily="34" charset="0"/>
              <a:cs typeface="Calibri" panose="020F0502020204030204" pitchFamily="34" charset="0"/>
            </a:endParaRPr>
          </a:p>
          <a:p>
            <a:pPr>
              <a:lnSpc>
                <a:spcPts val="2800"/>
              </a:lnSpc>
            </a:pPr>
            <a:endParaRPr lang="en-US" sz="2299" dirty="0">
              <a:solidFill>
                <a:srgbClr val="000000"/>
              </a:solidFill>
              <a:latin typeface="Clear Sans Regular Bold"/>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90744" y="3102526"/>
            <a:ext cx="8097256" cy="7184474"/>
          </a:xfrm>
          <a:prstGeom prst="rect">
            <a:avLst/>
          </a:prstGeom>
        </p:spPr>
      </p:pic>
      <p:pic>
        <p:nvPicPr>
          <p:cNvPr id="6" name="Grafik 5">
            <a:extLst>
              <a:ext uri="{FF2B5EF4-FFF2-40B4-BE49-F238E27FC236}">
                <a16:creationId xmlns:a16="http://schemas.microsoft.com/office/drawing/2014/main" xmlns="" id="{5E53C619-ABBB-458B-B6BC-750951942F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9284666"/>
            <a:ext cx="3657600" cy="80318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12036"/>
          <a:stretch>
            <a:fillRect/>
          </a:stretch>
        </p:blipFill>
        <p:spPr>
          <a:xfrm>
            <a:off x="15690897" y="224290"/>
            <a:ext cx="2361160" cy="2440407"/>
          </a:xfrm>
          <a:prstGeom prst="rect">
            <a:avLst/>
          </a:prstGeom>
        </p:spPr>
      </p:pic>
      <p:sp>
        <p:nvSpPr>
          <p:cNvPr id="3" name="TextBox 3"/>
          <p:cNvSpPr txBox="1"/>
          <p:nvPr/>
        </p:nvSpPr>
        <p:spPr>
          <a:xfrm>
            <a:off x="1028700" y="395360"/>
            <a:ext cx="14944400" cy="1107867"/>
          </a:xfrm>
          <a:prstGeom prst="rect">
            <a:avLst/>
          </a:prstGeom>
        </p:spPr>
        <p:txBody>
          <a:bodyPr lIns="0" tIns="0" rIns="0" bIns="0" rtlCol="0" anchor="t">
            <a:spAutoFit/>
          </a:bodyPr>
          <a:lstStyle/>
          <a:p>
            <a:pPr>
              <a:lnSpc>
                <a:spcPts val="9223"/>
              </a:lnSpc>
            </a:pPr>
            <a:r>
              <a:rPr lang="en-US" sz="6588" b="1" dirty="0" err="1">
                <a:solidFill>
                  <a:srgbClr val="000000">
                    <a:alpha val="82745"/>
                  </a:srgbClr>
                </a:solidFill>
                <a:latin typeface="Calibri" panose="020F0502020204030204" pitchFamily="34" charset="0"/>
                <a:cs typeface="Calibri" panose="020F0502020204030204" pitchFamily="34" charset="0"/>
              </a:rPr>
              <a:t>Materialien</a:t>
            </a:r>
            <a:endParaRPr lang="en-US" sz="6588" b="1" dirty="0">
              <a:solidFill>
                <a:srgbClr val="000000">
                  <a:alpha val="82745"/>
                </a:srgbClr>
              </a:solidFill>
              <a:latin typeface="Calibri" panose="020F0502020204030204" pitchFamily="34" charset="0"/>
              <a:cs typeface="Calibri" panose="020F0502020204030204" pitchFamily="34" charset="0"/>
            </a:endParaRPr>
          </a:p>
        </p:txBody>
      </p:sp>
      <p:sp>
        <p:nvSpPr>
          <p:cNvPr id="4" name="TextBox 4"/>
          <p:cNvSpPr txBox="1"/>
          <p:nvPr/>
        </p:nvSpPr>
        <p:spPr>
          <a:xfrm>
            <a:off x="1028700" y="2049069"/>
            <a:ext cx="14662197" cy="4489306"/>
          </a:xfrm>
          <a:prstGeom prst="rect">
            <a:avLst/>
          </a:prstGeom>
        </p:spPr>
        <p:txBody>
          <a:bodyPr lIns="0" tIns="0" rIns="0" bIns="0" rtlCol="0" anchor="t">
            <a:spAutoFit/>
          </a:bodyPr>
          <a:lstStyle/>
          <a:p>
            <a:pPr>
              <a:lnSpc>
                <a:spcPts val="3219"/>
              </a:lnSpc>
            </a:pPr>
            <a:r>
              <a:rPr lang="en-US" sz="2400" dirty="0">
                <a:solidFill>
                  <a:srgbClr val="000000"/>
                </a:solidFill>
                <a:latin typeface="Calibri" panose="020F0502020204030204" pitchFamily="34" charset="0"/>
                <a:cs typeface="Calibri" panose="020F0502020204030204" pitchFamily="34" charset="0"/>
              </a:rPr>
              <a:t>Aronson E. (2022) The </a:t>
            </a:r>
            <a:r>
              <a:rPr lang="en-US" sz="2400" u="sng" dirty="0">
                <a:solidFill>
                  <a:srgbClr val="0C7BDC"/>
                </a:solidFill>
                <a:latin typeface="Calibri" panose="020F0502020204030204" pitchFamily="34" charset="0"/>
                <a:cs typeface="Calibri" panose="020F0502020204030204" pitchFamily="34" charset="0"/>
              </a:rPr>
              <a:t>Jigsaw Classroom</a:t>
            </a:r>
            <a:r>
              <a:rPr lang="en-US" sz="2400" dirty="0">
                <a:solidFill>
                  <a:srgbClr val="0C7BDC"/>
                </a:solidFill>
                <a:latin typeface="Calibri" panose="020F0502020204030204" pitchFamily="34" charset="0"/>
                <a:cs typeface="Calibri" panose="020F0502020204030204" pitchFamily="34" charset="0"/>
              </a:rPr>
              <a:t>,</a:t>
            </a:r>
            <a:r>
              <a:rPr lang="en-US" sz="2400" dirty="0">
                <a:solidFill>
                  <a:srgbClr val="000000"/>
                </a:solidFill>
                <a:latin typeface="Calibri" panose="020F0502020204030204" pitchFamily="34" charset="0"/>
                <a:cs typeface="Calibri" panose="020F0502020204030204" pitchFamily="34" charset="0"/>
              </a:rPr>
              <a:t> Social Psychology Network, Available at https://www.jigsaw.org/.</a:t>
            </a:r>
          </a:p>
          <a:p>
            <a:pPr>
              <a:lnSpc>
                <a:spcPts val="3219"/>
              </a:lnSpc>
            </a:pPr>
            <a:endParaRPr lang="en-US" sz="2400" dirty="0">
              <a:solidFill>
                <a:srgbClr val="000000"/>
              </a:solidFill>
              <a:latin typeface="Calibri" panose="020F0502020204030204" pitchFamily="34" charset="0"/>
              <a:cs typeface="Calibri" panose="020F0502020204030204" pitchFamily="34" charset="0"/>
            </a:endParaRPr>
          </a:p>
          <a:p>
            <a:pPr>
              <a:lnSpc>
                <a:spcPts val="3219"/>
              </a:lnSpc>
            </a:pPr>
            <a:r>
              <a:rPr lang="en-US" sz="2400" dirty="0" err="1">
                <a:solidFill>
                  <a:srgbClr val="000000"/>
                </a:solidFill>
                <a:latin typeface="Calibri" panose="020F0502020204030204" pitchFamily="34" charset="0"/>
                <a:cs typeface="Calibri" panose="020F0502020204030204" pitchFamily="34" charset="0"/>
              </a:rPr>
              <a:t>Coggle</a:t>
            </a:r>
            <a:r>
              <a:rPr lang="en-US" sz="2400" dirty="0">
                <a:solidFill>
                  <a:srgbClr val="000000"/>
                </a:solidFill>
                <a:latin typeface="Calibri" panose="020F0502020204030204" pitchFamily="34" charset="0"/>
                <a:cs typeface="Calibri" panose="020F0502020204030204" pitchFamily="34" charset="0"/>
              </a:rPr>
              <a:t> YouTube Channel (2013) </a:t>
            </a:r>
            <a:r>
              <a:rPr lang="en-US" sz="2400" u="sng" dirty="0" err="1">
                <a:solidFill>
                  <a:srgbClr val="0C7BDC"/>
                </a:solidFill>
                <a:latin typeface="Calibri" panose="020F0502020204030204" pitchFamily="34" charset="0"/>
                <a:cs typeface="Calibri" panose="020F0502020204030204" pitchFamily="34" charset="0"/>
              </a:rPr>
              <a:t>Coggle</a:t>
            </a:r>
            <a:r>
              <a:rPr lang="en-US" sz="2400" u="sng" dirty="0">
                <a:solidFill>
                  <a:srgbClr val="0C7BDC"/>
                </a:solidFill>
                <a:latin typeface="Calibri" panose="020F0502020204030204" pitchFamily="34" charset="0"/>
                <a:cs typeface="Calibri" panose="020F0502020204030204" pitchFamily="34" charset="0"/>
              </a:rPr>
              <a:t> Tutorial: Introduction, </a:t>
            </a:r>
            <a:r>
              <a:rPr lang="en-US" sz="2400" dirty="0">
                <a:solidFill>
                  <a:srgbClr val="000000"/>
                </a:solidFill>
                <a:latin typeface="Calibri" panose="020F0502020204030204" pitchFamily="34" charset="0"/>
                <a:cs typeface="Calibri" panose="020F0502020204030204" pitchFamily="34" charset="0"/>
              </a:rPr>
              <a:t>YouTube, Available at https://www.youtube.com/watch?v=5b3K74cE6q0. </a:t>
            </a:r>
          </a:p>
          <a:p>
            <a:pPr>
              <a:lnSpc>
                <a:spcPts val="3219"/>
              </a:lnSpc>
            </a:pPr>
            <a:endParaRPr lang="en-US" sz="2400" dirty="0">
              <a:solidFill>
                <a:srgbClr val="000000"/>
              </a:solidFill>
              <a:latin typeface="Calibri" panose="020F0502020204030204" pitchFamily="34" charset="0"/>
              <a:cs typeface="Calibri" panose="020F0502020204030204" pitchFamily="34" charset="0"/>
            </a:endParaRPr>
          </a:p>
          <a:p>
            <a:pPr>
              <a:lnSpc>
                <a:spcPts val="3219"/>
              </a:lnSpc>
            </a:pPr>
            <a:r>
              <a:rPr lang="en-US" sz="2400" dirty="0">
                <a:solidFill>
                  <a:srgbClr val="000000"/>
                </a:solidFill>
                <a:latin typeface="Calibri" panose="020F0502020204030204" pitchFamily="34" charset="0"/>
                <a:cs typeface="Calibri" panose="020F0502020204030204" pitchFamily="34" charset="0"/>
              </a:rPr>
              <a:t>McCombs b. and Pope E.J. (1994) </a:t>
            </a:r>
            <a:r>
              <a:rPr lang="en-US" sz="2400" u="sng" dirty="0">
                <a:solidFill>
                  <a:srgbClr val="0C7BDC"/>
                </a:solidFill>
                <a:latin typeface="Calibri" panose="020F0502020204030204" pitchFamily="34" charset="0"/>
                <a:cs typeface="Calibri" panose="020F0502020204030204" pitchFamily="34" charset="0"/>
              </a:rPr>
              <a:t>Motivating Hard to Reach Students,</a:t>
            </a:r>
            <a:r>
              <a:rPr lang="en-US" sz="2400" dirty="0">
                <a:solidFill>
                  <a:srgbClr val="000000"/>
                </a:solidFill>
                <a:latin typeface="Calibri" panose="020F0502020204030204" pitchFamily="34" charset="0"/>
                <a:cs typeface="Calibri" panose="020F0502020204030204" pitchFamily="34" charset="0"/>
              </a:rPr>
              <a:t> American Psychological Association, Available at </a:t>
            </a:r>
            <a:r>
              <a:rPr lang="en-US" sz="2400" u="sng" dirty="0">
                <a:solidFill>
                  <a:srgbClr val="000000"/>
                </a:solidFill>
                <a:latin typeface="Calibri" panose="020F0502020204030204" pitchFamily="34" charset="0"/>
                <a:cs typeface="Calibri" panose="020F0502020204030204" pitchFamily="34" charset="0"/>
              </a:rPr>
              <a:t>https://doi.org/10.1037/10151-000</a:t>
            </a:r>
            <a:r>
              <a:rPr lang="en-US" sz="2400" dirty="0">
                <a:solidFill>
                  <a:srgbClr val="000000"/>
                </a:solidFill>
                <a:latin typeface="Calibri" panose="020F0502020204030204" pitchFamily="34" charset="0"/>
                <a:cs typeface="Calibri" panose="020F0502020204030204" pitchFamily="34" charset="0"/>
              </a:rPr>
              <a:t>. </a:t>
            </a:r>
          </a:p>
          <a:p>
            <a:pPr>
              <a:lnSpc>
                <a:spcPts val="3219"/>
              </a:lnSpc>
            </a:pPr>
            <a:endParaRPr lang="en-US" sz="2400" dirty="0">
              <a:solidFill>
                <a:srgbClr val="000000"/>
              </a:solidFill>
              <a:latin typeface="Calibri" panose="020F0502020204030204" pitchFamily="34" charset="0"/>
              <a:cs typeface="Calibri" panose="020F0502020204030204" pitchFamily="34" charset="0"/>
            </a:endParaRPr>
          </a:p>
          <a:p>
            <a:pPr>
              <a:lnSpc>
                <a:spcPts val="3219"/>
              </a:lnSpc>
            </a:pPr>
            <a:r>
              <a:rPr lang="en-US" sz="2400" dirty="0" err="1">
                <a:solidFill>
                  <a:srgbClr val="000000"/>
                </a:solidFill>
                <a:latin typeface="Calibri" panose="020F0502020204030204" pitchFamily="34" charset="0"/>
                <a:cs typeface="Calibri" panose="020F0502020204030204" pitchFamily="34" charset="0"/>
              </a:rPr>
              <a:t>TeacherVision</a:t>
            </a:r>
            <a:r>
              <a:rPr lang="en-US" sz="2400" dirty="0">
                <a:solidFill>
                  <a:srgbClr val="000000"/>
                </a:solidFill>
                <a:latin typeface="Calibri" panose="020F0502020204030204" pitchFamily="34" charset="0"/>
                <a:cs typeface="Calibri" panose="020F0502020204030204" pitchFamily="34" charset="0"/>
              </a:rPr>
              <a:t> (2019) </a:t>
            </a:r>
            <a:r>
              <a:rPr lang="en-US" sz="2400" u="sng" dirty="0">
                <a:solidFill>
                  <a:srgbClr val="0C7BDC"/>
                </a:solidFill>
                <a:latin typeface="Calibri" panose="020F0502020204030204" pitchFamily="34" charset="0"/>
                <a:cs typeface="Calibri" panose="020F0502020204030204" pitchFamily="34" charset="0"/>
              </a:rPr>
              <a:t>Jigsaw Groups for Cooperative Learning</a:t>
            </a:r>
            <a:r>
              <a:rPr lang="en-US" sz="2400" dirty="0">
                <a:solidFill>
                  <a:srgbClr val="0C7BDC"/>
                </a:solidFill>
                <a:latin typeface="Calibri" panose="020F0502020204030204" pitchFamily="34" charset="0"/>
                <a:cs typeface="Calibri" panose="020F0502020204030204" pitchFamily="34" charset="0"/>
              </a:rPr>
              <a:t>,</a:t>
            </a:r>
            <a:r>
              <a:rPr lang="en-US" sz="2400" dirty="0">
                <a:solidFill>
                  <a:srgbClr val="000000"/>
                </a:solidFill>
                <a:latin typeface="Calibri" panose="020F0502020204030204" pitchFamily="34" charset="0"/>
                <a:cs typeface="Calibri" panose="020F0502020204030204" pitchFamily="34" charset="0"/>
              </a:rPr>
              <a:t> Sandbox Networks </a:t>
            </a:r>
            <a:r>
              <a:rPr lang="en-US" sz="2400" dirty="0" err="1">
                <a:solidFill>
                  <a:srgbClr val="000000"/>
                </a:solidFill>
                <a:latin typeface="Calibri" panose="020F0502020204030204" pitchFamily="34" charset="0"/>
                <a:cs typeface="Calibri" panose="020F0502020204030204" pitchFamily="34" charset="0"/>
              </a:rPr>
              <a:t>Inc</a:t>
            </a:r>
            <a:r>
              <a:rPr lang="en-US" sz="2400" dirty="0">
                <a:solidFill>
                  <a:srgbClr val="000000"/>
                </a:solidFill>
                <a:latin typeface="Calibri" panose="020F0502020204030204" pitchFamily="34" charset="0"/>
                <a:cs typeface="Calibri" panose="020F0502020204030204" pitchFamily="34" charset="0"/>
              </a:rPr>
              <a:t>, Available at https://www.teachervision.com/group-work/jigsaw-groups-for-cooperative-learning. </a:t>
            </a:r>
          </a:p>
          <a:p>
            <a:pPr>
              <a:lnSpc>
                <a:spcPts val="3219"/>
              </a:lnSpc>
              <a:spcBef>
                <a:spcPct val="0"/>
              </a:spcBef>
            </a:pPr>
            <a:endParaRPr lang="en-US" sz="2400" dirty="0">
              <a:solidFill>
                <a:srgbClr val="000000"/>
              </a:solidFill>
              <a:latin typeface="Calibri" panose="020F0502020204030204" pitchFamily="34" charset="0"/>
              <a:cs typeface="Calibri" panose="020F0502020204030204" pitchFamily="34" charset="0"/>
            </a:endParaRPr>
          </a:p>
        </p:txBody>
      </p:sp>
      <p:sp>
        <p:nvSpPr>
          <p:cNvPr id="5" name="TextBox 5"/>
          <p:cNvSpPr txBox="1"/>
          <p:nvPr/>
        </p:nvSpPr>
        <p:spPr>
          <a:xfrm>
            <a:off x="1028700" y="6538375"/>
            <a:ext cx="14944400" cy="1107867"/>
          </a:xfrm>
          <a:prstGeom prst="rect">
            <a:avLst/>
          </a:prstGeom>
        </p:spPr>
        <p:txBody>
          <a:bodyPr lIns="0" tIns="0" rIns="0" bIns="0" rtlCol="0" anchor="t">
            <a:spAutoFit/>
          </a:bodyPr>
          <a:lstStyle/>
          <a:p>
            <a:pPr>
              <a:lnSpc>
                <a:spcPts val="9223"/>
              </a:lnSpc>
            </a:pPr>
            <a:r>
              <a:rPr lang="en-US" sz="6588" b="1" dirty="0">
                <a:solidFill>
                  <a:srgbClr val="000000">
                    <a:alpha val="82745"/>
                  </a:srgbClr>
                </a:solidFill>
                <a:latin typeface="Calibri" panose="020F0502020204030204" pitchFamily="34" charset="0"/>
                <a:cs typeface="Calibri" panose="020F0502020204030204" pitchFamily="34" charset="0"/>
              </a:rPr>
              <a:t>BE-IN Material</a:t>
            </a:r>
          </a:p>
        </p:txBody>
      </p:sp>
      <p:sp>
        <p:nvSpPr>
          <p:cNvPr id="6" name="TextBox 6"/>
          <p:cNvSpPr txBox="1"/>
          <p:nvPr/>
        </p:nvSpPr>
        <p:spPr>
          <a:xfrm>
            <a:off x="838200" y="7789090"/>
            <a:ext cx="9182100" cy="897682"/>
          </a:xfrm>
          <a:prstGeom prst="rect">
            <a:avLst/>
          </a:prstGeom>
        </p:spPr>
        <p:txBody>
          <a:bodyPr wrap="square" lIns="0" tIns="0" rIns="0" bIns="0" rtlCol="0" anchor="t">
            <a:spAutoFit/>
          </a:bodyPr>
          <a:lstStyle/>
          <a:p>
            <a:pPr marL="539749" lvl="1" indent="-269875">
              <a:lnSpc>
                <a:spcPts val="3499"/>
              </a:lnSpc>
              <a:buFont typeface="Arial"/>
              <a:buChar char="•"/>
            </a:pPr>
            <a:r>
              <a:rPr lang="de-DE" sz="2400" dirty="0">
                <a:solidFill>
                  <a:srgbClr val="000000"/>
                </a:solidFill>
                <a:latin typeface="Calibri" panose="020F0502020204030204" pitchFamily="34" charset="0"/>
                <a:cs typeface="Calibri" panose="020F0502020204030204" pitchFamily="34" charset="0"/>
              </a:rPr>
              <a:t>BE-IN: Die zwischenmenschliche Funktion der Sprache</a:t>
            </a:r>
          </a:p>
          <a:p>
            <a:pPr marL="539749" lvl="1" indent="-269875">
              <a:lnSpc>
                <a:spcPts val="3499"/>
              </a:lnSpc>
              <a:buFont typeface="Arial"/>
              <a:buChar char="•"/>
            </a:pPr>
            <a:r>
              <a:rPr lang="de-DE" sz="2400" dirty="0">
                <a:solidFill>
                  <a:srgbClr val="000000"/>
                </a:solidFill>
                <a:latin typeface="Calibri" panose="020F0502020204030204" pitchFamily="34" charset="0"/>
                <a:cs typeface="Calibri" panose="020F0502020204030204" pitchFamily="34" charset="0"/>
              </a:rPr>
              <a:t>BE-IN: WENN WIR ES WISSEN ... </a:t>
            </a:r>
            <a:r>
              <a:rPr lang="de-DE" sz="2400" dirty="0" err="1">
                <a:solidFill>
                  <a:srgbClr val="000000"/>
                </a:solidFill>
                <a:latin typeface="Calibri" panose="020F0502020204030204" pitchFamily="34" charset="0"/>
                <a:cs typeface="Calibri" panose="020F0502020204030204" pitchFamily="34" charset="0"/>
              </a:rPr>
              <a:t>WEIß</a:t>
            </a:r>
            <a:r>
              <a:rPr lang="de-DE" sz="2400" dirty="0">
                <a:solidFill>
                  <a:srgbClr val="000000"/>
                </a:solidFill>
                <a:latin typeface="Calibri" panose="020F0502020204030204" pitchFamily="34" charset="0"/>
                <a:cs typeface="Calibri" panose="020F0502020204030204" pitchFamily="34" charset="0"/>
              </a:rPr>
              <a:t> ICH ES!</a:t>
            </a:r>
            <a:endParaRPr lang="en-US" sz="2400" dirty="0">
              <a:solidFill>
                <a:srgbClr val="000000"/>
              </a:solidFill>
              <a:latin typeface="Calibri" panose="020F0502020204030204" pitchFamily="34" charset="0"/>
              <a:cs typeface="Calibri" panose="020F0502020204030204" pitchFamily="34" charset="0"/>
            </a:endParaRPr>
          </a:p>
        </p:txBody>
      </p:sp>
      <p:pic>
        <p:nvPicPr>
          <p:cNvPr id="7" name="Grafik 6">
            <a:extLst>
              <a:ext uri="{FF2B5EF4-FFF2-40B4-BE49-F238E27FC236}">
                <a16:creationId xmlns:a16="http://schemas.microsoft.com/office/drawing/2014/main" xmlns="" id="{55D04987-F2B2-4574-A83D-DA9FBD8BDD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9284666"/>
            <a:ext cx="3657600" cy="80318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8124" y="130810"/>
            <a:ext cx="15471751" cy="1795780"/>
            <a:chOff x="0" y="0"/>
            <a:chExt cx="20629002" cy="2394374"/>
          </a:xfrm>
        </p:grpSpPr>
        <p:pic>
          <p:nvPicPr>
            <p:cNvPr id="3" name="Picture 3"/>
            <p:cNvPicPr>
              <a:picLocks noChangeAspect="1"/>
            </p:cNvPicPr>
            <p:nvPr/>
          </p:nvPicPr>
          <p:blipFill>
            <a:blip r:embed="rId2"/>
            <a:srcRect/>
            <a:stretch>
              <a:fillRect/>
            </a:stretch>
          </p:blipFill>
          <p:spPr>
            <a:xfrm>
              <a:off x="4975874" y="513707"/>
              <a:ext cx="3255025" cy="1530509"/>
            </a:xfrm>
            <a:prstGeom prst="rect">
              <a:avLst/>
            </a:prstGeom>
          </p:spPr>
        </p:pic>
        <p:pic>
          <p:nvPicPr>
            <p:cNvPr id="4" name="Picture 4"/>
            <p:cNvPicPr>
              <a:picLocks noChangeAspect="1"/>
            </p:cNvPicPr>
            <p:nvPr/>
          </p:nvPicPr>
          <p:blipFill>
            <a:blip r:embed="rId3"/>
            <a:srcRect/>
            <a:stretch>
              <a:fillRect/>
            </a:stretch>
          </p:blipFill>
          <p:spPr>
            <a:xfrm>
              <a:off x="9621726" y="399743"/>
              <a:ext cx="3319928" cy="1758437"/>
            </a:xfrm>
            <a:prstGeom prst="rect">
              <a:avLst/>
            </a:prstGeom>
          </p:spPr>
        </p:pic>
        <p:pic>
          <p:nvPicPr>
            <p:cNvPr id="5" name="Picture 5"/>
            <p:cNvPicPr>
              <a:picLocks noChangeAspect="1"/>
            </p:cNvPicPr>
            <p:nvPr/>
          </p:nvPicPr>
          <p:blipFill>
            <a:blip r:embed="rId4"/>
            <a:srcRect/>
            <a:stretch>
              <a:fillRect/>
            </a:stretch>
          </p:blipFill>
          <p:spPr>
            <a:xfrm>
              <a:off x="17331904" y="635937"/>
              <a:ext cx="3297098" cy="1122499"/>
            </a:xfrm>
            <a:prstGeom prst="rect">
              <a:avLst/>
            </a:prstGeom>
          </p:spPr>
        </p:pic>
        <p:pic>
          <p:nvPicPr>
            <p:cNvPr id="6" name="Picture 6"/>
            <p:cNvPicPr>
              <a:picLocks noChangeAspect="1"/>
            </p:cNvPicPr>
            <p:nvPr/>
          </p:nvPicPr>
          <p:blipFill>
            <a:blip r:embed="rId5"/>
            <a:srcRect/>
            <a:stretch>
              <a:fillRect/>
            </a:stretch>
          </p:blipFill>
          <p:spPr>
            <a:xfrm>
              <a:off x="14338655" y="0"/>
              <a:ext cx="1596249" cy="2394374"/>
            </a:xfrm>
            <a:prstGeom prst="rect">
              <a:avLst/>
            </a:prstGeom>
          </p:spPr>
        </p:pic>
        <p:pic>
          <p:nvPicPr>
            <p:cNvPr id="7" name="Picture 7"/>
            <p:cNvPicPr>
              <a:picLocks noChangeAspect="1"/>
            </p:cNvPicPr>
            <p:nvPr/>
          </p:nvPicPr>
          <p:blipFill>
            <a:blip r:embed="rId6"/>
            <a:srcRect/>
            <a:stretch>
              <a:fillRect/>
            </a:stretch>
          </p:blipFill>
          <p:spPr>
            <a:xfrm>
              <a:off x="0" y="742256"/>
              <a:ext cx="3578874" cy="1073411"/>
            </a:xfrm>
            <a:prstGeom prst="rect">
              <a:avLst/>
            </a:prstGeom>
          </p:spPr>
        </p:pic>
      </p:grpSp>
      <p:pic>
        <p:nvPicPr>
          <p:cNvPr id="8" name="Picture 8"/>
          <p:cNvPicPr>
            <a:picLocks noChangeAspect="1"/>
          </p:cNvPicPr>
          <p:nvPr/>
        </p:nvPicPr>
        <p:blipFill>
          <a:blip r:embed="rId7"/>
          <a:srcRect r="12036"/>
          <a:stretch>
            <a:fillRect/>
          </a:stretch>
        </p:blipFill>
        <p:spPr>
          <a:xfrm>
            <a:off x="6421058" y="2329168"/>
            <a:ext cx="5445885" cy="5628664"/>
          </a:xfrm>
          <a:prstGeom prst="rect">
            <a:avLst/>
          </a:prstGeom>
        </p:spPr>
      </p:pic>
      <p:sp>
        <p:nvSpPr>
          <p:cNvPr id="11" name="TextBox 11"/>
          <p:cNvSpPr txBox="1"/>
          <p:nvPr/>
        </p:nvSpPr>
        <p:spPr>
          <a:xfrm>
            <a:off x="5213078" y="8329307"/>
            <a:ext cx="12141782" cy="1302664"/>
          </a:xfrm>
          <a:prstGeom prst="rect">
            <a:avLst/>
          </a:prstGeom>
        </p:spPr>
        <p:txBody>
          <a:bodyPr lIns="0" tIns="0" rIns="0" bIns="0" rtlCol="0" anchor="t">
            <a:spAutoFit/>
          </a:bodyPr>
          <a:lstStyle/>
          <a:p>
            <a:pPr>
              <a:lnSpc>
                <a:spcPct val="107000"/>
              </a:lnSpc>
              <a:spcAft>
                <a:spcPts val="800"/>
              </a:spcAft>
            </a:pPr>
            <a:r>
              <a:rPr lang="de-DE" sz="2000" dirty="0">
                <a:latin typeface="Calibri" panose="020F0502020204030204" pitchFamily="34" charset="0"/>
                <a:cs typeface="Calibri" panose="020F0502020204030204" pitchFamily="34" charset="0"/>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werden.(Projektcode:2021-1-IT02-KA220-SCH-348DE244)</a:t>
            </a:r>
            <a:endParaRPr lang="en-US" sz="1989" dirty="0">
              <a:solidFill>
                <a:srgbClr val="000000"/>
              </a:solidFill>
              <a:latin typeface="Calibri" panose="020F0502020204030204" pitchFamily="34" charset="0"/>
              <a:cs typeface="Calibri" panose="020F0502020204030204" pitchFamily="34" charset="0"/>
            </a:endParaRPr>
          </a:p>
        </p:txBody>
      </p:sp>
      <p:pic>
        <p:nvPicPr>
          <p:cNvPr id="12" name="Grafik 11">
            <a:extLst>
              <a:ext uri="{FF2B5EF4-FFF2-40B4-BE49-F238E27FC236}">
                <a16:creationId xmlns:a16="http://schemas.microsoft.com/office/drawing/2014/main" xmlns="" id="{A7F0A4F1-986A-4688-8B72-E43FE14E35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8124" y="8329307"/>
            <a:ext cx="3657600" cy="80318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t="6569" r="1908" b="53872"/>
          <a:stretch>
            <a:fillRect/>
          </a:stretch>
        </p:blipFill>
        <p:spPr>
          <a:xfrm rot="-10800000">
            <a:off x="8973543" y="0"/>
            <a:ext cx="9314457" cy="4108580"/>
          </a:xfrm>
          <a:prstGeom prst="rect">
            <a:avLst/>
          </a:prstGeom>
        </p:spPr>
      </p:pic>
      <p:sp>
        <p:nvSpPr>
          <p:cNvPr id="4" name="TextBox 4"/>
          <p:cNvSpPr txBox="1"/>
          <p:nvPr/>
        </p:nvSpPr>
        <p:spPr>
          <a:xfrm>
            <a:off x="1028700" y="1173998"/>
            <a:ext cx="8787909" cy="1302889"/>
          </a:xfrm>
          <a:prstGeom prst="rect">
            <a:avLst/>
          </a:prstGeom>
        </p:spPr>
        <p:txBody>
          <a:bodyPr lIns="0" tIns="0" rIns="0" bIns="0" rtlCol="0" anchor="t">
            <a:spAutoFit/>
          </a:bodyPr>
          <a:lstStyle/>
          <a:p>
            <a:pPr>
              <a:lnSpc>
                <a:spcPts val="10612"/>
              </a:lnSpc>
            </a:pPr>
            <a:r>
              <a:rPr lang="en-US" sz="7580" b="1" dirty="0">
                <a:solidFill>
                  <a:srgbClr val="000000">
                    <a:alpha val="82745"/>
                  </a:srgbClr>
                </a:solidFill>
                <a:latin typeface="Calibri" panose="020F0502020204030204" pitchFamily="34" charset="0"/>
                <a:cs typeface="Calibri" panose="020F0502020204030204" pitchFamily="34" charset="0"/>
              </a:rPr>
              <a:t>DIE 7 SCHRITTE</a:t>
            </a:r>
          </a:p>
        </p:txBody>
      </p:sp>
      <p:sp>
        <p:nvSpPr>
          <p:cNvPr id="5" name="TextBox 5"/>
          <p:cNvSpPr txBox="1"/>
          <p:nvPr/>
        </p:nvSpPr>
        <p:spPr>
          <a:xfrm>
            <a:off x="1028700" y="3375218"/>
            <a:ext cx="10697096" cy="5027017"/>
          </a:xfrm>
          <a:prstGeom prst="rect">
            <a:avLst/>
          </a:prstGeom>
        </p:spPr>
        <p:txBody>
          <a:bodyPr lIns="0" tIns="0" rIns="0" bIns="0" rtlCol="0" anchor="t">
            <a:spAutoFit/>
          </a:bodyPr>
          <a:lstStyle/>
          <a:p>
            <a:pPr marL="863591" lvl="1" indent="-431796">
              <a:lnSpc>
                <a:spcPts val="5599"/>
              </a:lnSpc>
              <a:buFont typeface="Arial"/>
              <a:buChar char="•"/>
            </a:pPr>
            <a:r>
              <a:rPr lang="en-US" sz="3999" dirty="0">
                <a:solidFill>
                  <a:srgbClr val="000000"/>
                </a:solidFill>
                <a:latin typeface="Calibri" panose="020F0502020204030204" pitchFamily="34" charset="0"/>
                <a:cs typeface="Calibri" panose="020F0502020204030204" pitchFamily="34" charset="0"/>
              </a:rPr>
              <a:t>SCHRITT 1: Motivation </a:t>
            </a:r>
          </a:p>
          <a:p>
            <a:pPr marL="863591" lvl="1" indent="-431796">
              <a:lnSpc>
                <a:spcPts val="5599"/>
              </a:lnSpc>
              <a:buFont typeface="Arial"/>
              <a:buChar char="•"/>
            </a:pPr>
            <a:r>
              <a:rPr lang="en-US" sz="3999" dirty="0">
                <a:solidFill>
                  <a:srgbClr val="000000"/>
                </a:solidFill>
                <a:latin typeface="Calibri" panose="020F0502020204030204" pitchFamily="34" charset="0"/>
                <a:cs typeface="Calibri" panose="020F0502020204030204" pitchFamily="34" charset="0"/>
              </a:rPr>
              <a:t>SCHRITT 2: </a:t>
            </a:r>
            <a:r>
              <a:rPr lang="en-US" sz="3999" dirty="0" err="1">
                <a:solidFill>
                  <a:srgbClr val="000000"/>
                </a:solidFill>
                <a:latin typeface="Calibri" panose="020F0502020204030204" pitchFamily="34" charset="0"/>
                <a:cs typeface="Calibri" panose="020F0502020204030204" pitchFamily="34" charset="0"/>
              </a:rPr>
              <a:t>Einführung</a:t>
            </a:r>
            <a:r>
              <a:rPr lang="en-US" sz="3999" dirty="0">
                <a:solidFill>
                  <a:srgbClr val="000000"/>
                </a:solidFill>
                <a:latin typeface="Calibri" panose="020F0502020204030204" pitchFamily="34" charset="0"/>
                <a:cs typeface="Calibri" panose="020F0502020204030204" pitchFamily="34" charset="0"/>
              </a:rPr>
              <a:t> ins </a:t>
            </a:r>
            <a:r>
              <a:rPr lang="en-US" sz="3999" dirty="0" err="1">
                <a:solidFill>
                  <a:srgbClr val="000000"/>
                </a:solidFill>
                <a:latin typeface="Calibri" panose="020F0502020204030204" pitchFamily="34" charset="0"/>
                <a:cs typeface="Calibri" panose="020F0502020204030204" pitchFamily="34" charset="0"/>
              </a:rPr>
              <a:t>Thema</a:t>
            </a:r>
            <a:endParaRPr lang="en-US" sz="3999" dirty="0">
              <a:solidFill>
                <a:srgbClr val="000000"/>
              </a:solidFill>
              <a:latin typeface="Calibri" panose="020F0502020204030204" pitchFamily="34" charset="0"/>
              <a:cs typeface="Calibri" panose="020F0502020204030204" pitchFamily="34" charset="0"/>
            </a:endParaRPr>
          </a:p>
          <a:p>
            <a:pPr marL="863591" lvl="1" indent="-431796">
              <a:lnSpc>
                <a:spcPts val="5599"/>
              </a:lnSpc>
              <a:buFont typeface="Arial"/>
              <a:buChar char="•"/>
            </a:pPr>
            <a:r>
              <a:rPr lang="en-US" sz="3999" dirty="0">
                <a:solidFill>
                  <a:srgbClr val="000000"/>
                </a:solidFill>
                <a:latin typeface="Calibri" panose="020F0502020204030204" pitchFamily="34" charset="0"/>
                <a:cs typeface="Calibri" panose="020F0502020204030204" pitchFamily="34" charset="0"/>
              </a:rPr>
              <a:t>SCHRITT 3: </a:t>
            </a:r>
            <a:r>
              <a:rPr lang="en-US" sz="3999" dirty="0" err="1">
                <a:solidFill>
                  <a:srgbClr val="000000"/>
                </a:solidFill>
                <a:latin typeface="Calibri" panose="020F0502020204030204" pitchFamily="34" charset="0"/>
                <a:cs typeface="Calibri" panose="020F0502020204030204" pitchFamily="34" charset="0"/>
              </a:rPr>
              <a:t>Fokus</a:t>
            </a:r>
            <a:endParaRPr lang="en-US" sz="3999" dirty="0">
              <a:solidFill>
                <a:srgbClr val="000000"/>
              </a:solidFill>
              <a:latin typeface="Calibri" panose="020F0502020204030204" pitchFamily="34" charset="0"/>
              <a:cs typeface="Calibri" panose="020F0502020204030204" pitchFamily="34" charset="0"/>
            </a:endParaRPr>
          </a:p>
          <a:p>
            <a:pPr marL="863591" lvl="1" indent="-431796">
              <a:lnSpc>
                <a:spcPts val="5599"/>
              </a:lnSpc>
              <a:buFont typeface="Arial"/>
              <a:buChar char="•"/>
            </a:pPr>
            <a:r>
              <a:rPr lang="en-US" sz="3999" dirty="0">
                <a:solidFill>
                  <a:srgbClr val="000000"/>
                </a:solidFill>
                <a:latin typeface="Calibri" panose="020F0502020204030204" pitchFamily="34" charset="0"/>
                <a:cs typeface="Calibri" panose="020F0502020204030204" pitchFamily="34" charset="0"/>
              </a:rPr>
              <a:t>SCHRITT 4: Praxis </a:t>
            </a:r>
          </a:p>
          <a:p>
            <a:pPr marL="863591" lvl="1" indent="-431796">
              <a:lnSpc>
                <a:spcPts val="5599"/>
              </a:lnSpc>
              <a:buFont typeface="Arial"/>
              <a:buChar char="•"/>
            </a:pPr>
            <a:r>
              <a:rPr lang="en-US" sz="3999" dirty="0">
                <a:solidFill>
                  <a:srgbClr val="000000"/>
                </a:solidFill>
                <a:latin typeface="Calibri" panose="020F0502020204030204" pitchFamily="34" charset="0"/>
                <a:cs typeface="Calibri" panose="020F0502020204030204" pitchFamily="34" charset="0"/>
              </a:rPr>
              <a:t>SCHRITT 5: </a:t>
            </a:r>
            <a:r>
              <a:rPr lang="en-US" sz="3999" dirty="0" err="1">
                <a:solidFill>
                  <a:srgbClr val="000000"/>
                </a:solidFill>
                <a:latin typeface="Calibri" panose="020F0502020204030204" pitchFamily="34" charset="0"/>
                <a:cs typeface="Calibri" panose="020F0502020204030204" pitchFamily="34" charset="0"/>
              </a:rPr>
              <a:t>Sprache</a:t>
            </a:r>
            <a:endParaRPr lang="en-US" sz="3999" dirty="0">
              <a:solidFill>
                <a:srgbClr val="000000"/>
              </a:solidFill>
              <a:latin typeface="Calibri" panose="020F0502020204030204" pitchFamily="34" charset="0"/>
              <a:cs typeface="Calibri" panose="020F0502020204030204" pitchFamily="34" charset="0"/>
            </a:endParaRPr>
          </a:p>
          <a:p>
            <a:pPr marL="863591" lvl="1" indent="-431796">
              <a:lnSpc>
                <a:spcPts val="5599"/>
              </a:lnSpc>
              <a:buFont typeface="Arial"/>
              <a:buChar char="•"/>
            </a:pPr>
            <a:r>
              <a:rPr lang="en-US" sz="3999" dirty="0">
                <a:solidFill>
                  <a:srgbClr val="000000"/>
                </a:solidFill>
                <a:latin typeface="Calibri" panose="020F0502020204030204" pitchFamily="34" charset="0"/>
                <a:cs typeface="Calibri" panose="020F0502020204030204" pitchFamily="34" charset="0"/>
              </a:rPr>
              <a:t>SCHRITT 6: </a:t>
            </a:r>
            <a:r>
              <a:rPr lang="en-US" sz="3999" dirty="0" err="1">
                <a:solidFill>
                  <a:srgbClr val="000000"/>
                </a:solidFill>
                <a:latin typeface="Calibri" panose="020F0502020204030204" pitchFamily="34" charset="0"/>
                <a:cs typeface="Calibri" panose="020F0502020204030204" pitchFamily="34" charset="0"/>
              </a:rPr>
              <a:t>Nachbereitung</a:t>
            </a:r>
            <a:endParaRPr lang="en-US" sz="3999" dirty="0">
              <a:solidFill>
                <a:srgbClr val="000000"/>
              </a:solidFill>
              <a:latin typeface="Calibri" panose="020F0502020204030204" pitchFamily="34" charset="0"/>
              <a:cs typeface="Calibri" panose="020F0502020204030204" pitchFamily="34" charset="0"/>
            </a:endParaRPr>
          </a:p>
          <a:p>
            <a:pPr marL="863591" lvl="1" indent="-431796">
              <a:lnSpc>
                <a:spcPts val="5599"/>
              </a:lnSpc>
              <a:buFont typeface="Arial"/>
              <a:buChar char="•"/>
            </a:pPr>
            <a:r>
              <a:rPr lang="en-US" sz="3999" dirty="0">
                <a:solidFill>
                  <a:srgbClr val="000000"/>
                </a:solidFill>
                <a:latin typeface="Calibri" panose="020F0502020204030204" pitchFamily="34" charset="0"/>
                <a:cs typeface="Calibri" panose="020F0502020204030204" pitchFamily="34" charset="0"/>
              </a:rPr>
              <a:t>SCHRITT 7: </a:t>
            </a:r>
            <a:r>
              <a:rPr lang="en-US" sz="3999" dirty="0" err="1">
                <a:solidFill>
                  <a:srgbClr val="000000"/>
                </a:solidFill>
                <a:latin typeface="Calibri" panose="020F0502020204030204" pitchFamily="34" charset="0"/>
                <a:cs typeface="Calibri" panose="020F0502020204030204" pitchFamily="34" charset="0"/>
              </a:rPr>
              <a:t>Bewertung</a:t>
            </a:r>
            <a:r>
              <a:rPr lang="en-US" sz="3999" dirty="0">
                <a:solidFill>
                  <a:srgbClr val="000000"/>
                </a:solidFill>
                <a:latin typeface="Calibri" panose="020F0502020204030204" pitchFamily="34" charset="0"/>
                <a:cs typeface="Calibri" panose="020F0502020204030204" pitchFamily="34" charset="0"/>
              </a:rPr>
              <a:t> / Test </a:t>
            </a:r>
          </a:p>
        </p:txBody>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951936" y="3303362"/>
            <a:ext cx="6336064" cy="6983638"/>
          </a:xfrm>
          <a:prstGeom prst="rect">
            <a:avLst/>
          </a:prstGeom>
        </p:spPr>
      </p:pic>
      <p:pic>
        <p:nvPicPr>
          <p:cNvPr id="7" name="Grafik 6">
            <a:extLst>
              <a:ext uri="{FF2B5EF4-FFF2-40B4-BE49-F238E27FC236}">
                <a16:creationId xmlns:a16="http://schemas.microsoft.com/office/drawing/2014/main" xmlns="" id="{56E69637-92B8-43DC-8B09-242C8EE55D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9284666"/>
            <a:ext cx="3657600" cy="80318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036"/>
          <a:stretch>
            <a:fillRect/>
          </a:stretch>
        </p:blipFill>
        <p:spPr>
          <a:xfrm>
            <a:off x="15926840" y="0"/>
            <a:ext cx="2361160" cy="2440407"/>
          </a:xfrm>
          <a:prstGeom prst="rect">
            <a:avLst/>
          </a:prstGeom>
        </p:spPr>
      </p:pic>
      <p:sp>
        <p:nvSpPr>
          <p:cNvPr id="3" name="TextBox 3"/>
          <p:cNvSpPr txBox="1"/>
          <p:nvPr/>
        </p:nvSpPr>
        <p:spPr>
          <a:xfrm>
            <a:off x="1222611" y="716849"/>
            <a:ext cx="11951019" cy="1276119"/>
          </a:xfrm>
          <a:prstGeom prst="rect">
            <a:avLst/>
          </a:prstGeom>
        </p:spPr>
        <p:txBody>
          <a:bodyPr wrap="square" lIns="0" tIns="0" rIns="0" bIns="0" rtlCol="0" anchor="t">
            <a:spAutoFit/>
          </a:bodyPr>
          <a:lstStyle/>
          <a:p>
            <a:pPr>
              <a:lnSpc>
                <a:spcPts val="10612"/>
              </a:lnSpc>
            </a:pPr>
            <a:r>
              <a:rPr lang="en-US" sz="7580" b="1" dirty="0">
                <a:solidFill>
                  <a:srgbClr val="000000">
                    <a:alpha val="82745"/>
                  </a:srgbClr>
                </a:solidFill>
                <a:latin typeface="Calibri" panose="020F0502020204030204" pitchFamily="34" charset="0"/>
                <a:cs typeface="Calibri" panose="020F0502020204030204" pitchFamily="34" charset="0"/>
              </a:rPr>
              <a:t>SCHRITT 1: Motivation</a:t>
            </a:r>
          </a:p>
        </p:txBody>
      </p:sp>
      <p:sp>
        <p:nvSpPr>
          <p:cNvPr id="4" name="TextBox 4"/>
          <p:cNvSpPr txBox="1"/>
          <p:nvPr/>
        </p:nvSpPr>
        <p:spPr>
          <a:xfrm>
            <a:off x="1222611" y="2626597"/>
            <a:ext cx="15842777" cy="6104235"/>
          </a:xfrm>
          <a:prstGeom prst="rect">
            <a:avLst/>
          </a:prstGeom>
        </p:spPr>
        <p:txBody>
          <a:bodyPr lIns="0" tIns="0" rIns="0" bIns="0" rtlCol="0" anchor="t">
            <a:spAutoFit/>
          </a:bodyPr>
          <a:lstStyle/>
          <a:p>
            <a:pPr>
              <a:lnSpc>
                <a:spcPts val="2799"/>
              </a:lnSpc>
            </a:pPr>
            <a:r>
              <a:rPr lang="de-AT" sz="2400" dirty="0">
                <a:solidFill>
                  <a:srgbClr val="000000"/>
                </a:solidFill>
                <a:latin typeface="Calibri" panose="020F0502020204030204" pitchFamily="34" charset="0"/>
                <a:cs typeface="Calibri" panose="020F0502020204030204" pitchFamily="34" charset="0"/>
              </a:rPr>
              <a:t>Dies ist essentiell, damit alle mitarbeiten (können). Wecken Sie das Interesse der Schüler*innen auf verschiedenen Wegen und versuchen Sie zu verstehen, was die Schüler*innen bereits über das Thema wissen. Extrinsische Motivation liegt vor, wenn "Schüler*innen zum Lernen motiviert werden, wenn die Lehrkraft ihnen die Möglichkeit bietet, eigene Entscheidungen zu treffen und ihren Lernprozess zu kontrollieren" (</a:t>
            </a:r>
            <a:r>
              <a:rPr lang="de-AT" sz="2400" dirty="0" err="1">
                <a:solidFill>
                  <a:srgbClr val="000000"/>
                </a:solidFill>
                <a:latin typeface="Calibri" panose="020F0502020204030204" pitchFamily="34" charset="0"/>
                <a:cs typeface="Calibri" panose="020F0502020204030204" pitchFamily="34" charset="0"/>
              </a:rPr>
              <a:t>Mc</a:t>
            </a:r>
            <a:r>
              <a:rPr lang="de-AT" sz="2400" dirty="0">
                <a:solidFill>
                  <a:srgbClr val="000000"/>
                </a:solidFill>
                <a:latin typeface="Calibri" panose="020F0502020204030204" pitchFamily="34" charset="0"/>
                <a:cs typeface="Calibri" panose="020F0502020204030204" pitchFamily="34" charset="0"/>
              </a:rPr>
              <a:t>. </a:t>
            </a:r>
            <a:r>
              <a:rPr lang="de-AT" sz="2400" dirty="0" err="1">
                <a:solidFill>
                  <a:srgbClr val="000000"/>
                </a:solidFill>
                <a:latin typeface="Calibri" panose="020F0502020204030204" pitchFamily="34" charset="0"/>
                <a:cs typeface="Calibri" panose="020F0502020204030204" pitchFamily="34" charset="0"/>
              </a:rPr>
              <a:t>Combs</a:t>
            </a:r>
            <a:r>
              <a:rPr lang="de-AT" sz="2400" dirty="0">
                <a:solidFill>
                  <a:srgbClr val="000000"/>
                </a:solidFill>
                <a:latin typeface="Calibri" panose="020F0502020204030204" pitchFamily="34" charset="0"/>
                <a:cs typeface="Calibri" panose="020F0502020204030204" pitchFamily="34" charset="0"/>
              </a:rPr>
              <a:t> und Pope, 1994). Die in dieser Phase eingesetzten Techniken dienen dazu, die Fähigkeit der Lernenden zu stimulieren, den Inhalt eines Textes zu antizipieren, indem jede mögliche Redundanz genutzt wird (Erwartungsgrammatik). Die tiefe Motivation (die intrinsische) hat jedoch viel mit emotionalen Aspekten zu tun. Dies ist die wichtigste Phase einer Unterrichtseinheit, sowohl für SEL als auch für Inklusion. Die Phase, in der Neugierde entsteht und die das innere Selbst berührt. Sie befasst sich mit den tiefsten Teilen der Frage "Wer bin ich?". Deshalb müssen Lehrer*innen dieser Phase besondere Aufmerksamkeit schenken. Unabhängig vom unterrichteten Thema ist es wichtig, eine Aktivität vorzubereiten, die die Selbsterfahrung der Schüler*innen einbezieht. Der Kreis kann verwendet werden, da er das beste Interaktionsschema für SEL ist und sich darauf konzentriert, wie spezifisches Wissen, das bereits präsentiert wurde, verarbeitet wurde (im Fall von wissenschaftlichen Fächern wie Mathematik) oder wie sie sich fühlen (unter Verwendung von Bildern, kurzen Videos), über das, was sie lernen oder sprechen werden sprechen oder ob sie jemals bestimmte Gefühle erlebt haben. Natürlich sind die unterrichteten Fächer sehr unterschiedlich und erfordern sehr unterschiedliche Ansätze, aber es ist UNERLÄSSLICH, emotionsbezogene Aktivitäten vorzubereiten, die Neugierde wecken und die erwartete Routine verändern. Einige Beispiele wären, die Schüler*innen aufzufordern, Bilder und Fotos zu betrachten, Musik zu hören, Videos anzuschauen oder thematische Zeichnungen/</a:t>
            </a:r>
            <a:r>
              <a:rPr lang="de-AT" sz="2400" dirty="0" err="1">
                <a:solidFill>
                  <a:srgbClr val="000000"/>
                </a:solidFill>
                <a:latin typeface="Calibri" panose="020F0502020204030204" pitchFamily="34" charset="0"/>
                <a:cs typeface="Calibri" panose="020F0502020204030204" pitchFamily="34" charset="0"/>
              </a:rPr>
              <a:t>Mind</a:t>
            </a:r>
            <a:r>
              <a:rPr lang="de-AT" sz="2400" dirty="0">
                <a:solidFill>
                  <a:srgbClr val="000000"/>
                </a:solidFill>
                <a:latin typeface="Calibri" panose="020F0502020204030204" pitchFamily="34" charset="0"/>
                <a:cs typeface="Calibri" panose="020F0502020204030204" pitchFamily="34" charset="0"/>
              </a:rPr>
              <a:t> </a:t>
            </a:r>
            <a:r>
              <a:rPr lang="de-AT" sz="2400" dirty="0" err="1">
                <a:solidFill>
                  <a:srgbClr val="000000"/>
                </a:solidFill>
                <a:latin typeface="Calibri" panose="020F0502020204030204" pitchFamily="34" charset="0"/>
                <a:cs typeface="Calibri" panose="020F0502020204030204" pitchFamily="34" charset="0"/>
              </a:rPr>
              <a:t>Maps</a:t>
            </a:r>
            <a:r>
              <a:rPr lang="de-AT" sz="2400" dirty="0">
                <a:solidFill>
                  <a:srgbClr val="000000"/>
                </a:solidFill>
                <a:latin typeface="Calibri" panose="020F0502020204030204" pitchFamily="34" charset="0"/>
                <a:cs typeface="Calibri" panose="020F0502020204030204" pitchFamily="34" charset="0"/>
              </a:rPr>
              <a:t> oder Spinnendiagramme und Karten zu entwerfen.</a:t>
            </a:r>
          </a:p>
        </p:txBody>
      </p:sp>
      <p:pic>
        <p:nvPicPr>
          <p:cNvPr id="6" name="Grafik 5">
            <a:extLst>
              <a:ext uri="{FF2B5EF4-FFF2-40B4-BE49-F238E27FC236}">
                <a16:creationId xmlns:a16="http://schemas.microsoft.com/office/drawing/2014/main" xmlns="" id="{F7BBCAAB-516F-4CE9-BBCB-F0FF6996B9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9284666"/>
            <a:ext cx="3657600" cy="80318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036"/>
          <a:stretch>
            <a:fillRect/>
          </a:stretch>
        </p:blipFill>
        <p:spPr>
          <a:xfrm>
            <a:off x="15926840" y="0"/>
            <a:ext cx="2361160" cy="2440407"/>
          </a:xfrm>
          <a:prstGeom prst="rect">
            <a:avLst/>
          </a:prstGeom>
        </p:spPr>
      </p:pic>
      <p:sp>
        <p:nvSpPr>
          <p:cNvPr id="3" name="TextBox 3"/>
          <p:cNvSpPr txBox="1"/>
          <p:nvPr/>
        </p:nvSpPr>
        <p:spPr>
          <a:xfrm>
            <a:off x="1222611" y="716849"/>
            <a:ext cx="11951019" cy="1276119"/>
          </a:xfrm>
          <a:prstGeom prst="rect">
            <a:avLst/>
          </a:prstGeom>
        </p:spPr>
        <p:txBody>
          <a:bodyPr wrap="square" lIns="0" tIns="0" rIns="0" bIns="0" rtlCol="0" anchor="t">
            <a:spAutoFit/>
          </a:bodyPr>
          <a:lstStyle/>
          <a:p>
            <a:pPr>
              <a:lnSpc>
                <a:spcPts val="10612"/>
              </a:lnSpc>
            </a:pPr>
            <a:r>
              <a:rPr lang="en-US" sz="7580" b="1" dirty="0">
                <a:solidFill>
                  <a:srgbClr val="000000">
                    <a:alpha val="82745"/>
                  </a:srgbClr>
                </a:solidFill>
                <a:latin typeface="Calibri" panose="020F0502020204030204" pitchFamily="34" charset="0"/>
                <a:cs typeface="Calibri" panose="020F0502020204030204" pitchFamily="34" charset="0"/>
              </a:rPr>
              <a:t>SCHRITT 1: Motivation</a:t>
            </a:r>
          </a:p>
        </p:txBody>
      </p:sp>
      <p:sp>
        <p:nvSpPr>
          <p:cNvPr id="4" name="TextBox 4"/>
          <p:cNvSpPr txBox="1"/>
          <p:nvPr/>
        </p:nvSpPr>
        <p:spPr>
          <a:xfrm>
            <a:off x="1222611" y="2626597"/>
            <a:ext cx="15842777" cy="4686539"/>
          </a:xfrm>
          <a:prstGeom prst="rect">
            <a:avLst/>
          </a:prstGeom>
        </p:spPr>
        <p:txBody>
          <a:bodyPr lIns="0" tIns="0" rIns="0" bIns="0" rtlCol="0" anchor="t">
            <a:spAutoFit/>
          </a:bodyPr>
          <a:lstStyle/>
          <a:p>
            <a:pPr>
              <a:lnSpc>
                <a:spcPts val="2799"/>
              </a:lnSpc>
            </a:pPr>
            <a:endParaRPr lang="en-US" sz="3200" dirty="0">
              <a:solidFill>
                <a:srgbClr val="000000"/>
              </a:solidFill>
              <a:latin typeface="Clear Sans Regular"/>
            </a:endParaRPr>
          </a:p>
          <a:p>
            <a:pPr>
              <a:lnSpc>
                <a:spcPts val="2799"/>
              </a:lnSpc>
            </a:pPr>
            <a:r>
              <a:rPr lang="de-AT" sz="3200" dirty="0">
                <a:solidFill>
                  <a:srgbClr val="000000"/>
                </a:solidFill>
                <a:latin typeface="Calibri" panose="020F0502020204030204" pitchFamily="34" charset="0"/>
                <a:cs typeface="Calibri" panose="020F0502020204030204" pitchFamily="34" charset="0"/>
              </a:rPr>
              <a:t>Es gibt viele digitale Hilfsmittel, die sowohl die Vorbereitung und Durchführung des Unterrichts durch die Lehrkräfte als auch die Erfahrungen der Schüler*innen unterstützen können. </a:t>
            </a:r>
          </a:p>
          <a:p>
            <a:pPr>
              <a:lnSpc>
                <a:spcPts val="2799"/>
              </a:lnSpc>
            </a:pPr>
            <a:endParaRPr lang="de-AT" sz="3200" dirty="0">
              <a:solidFill>
                <a:srgbClr val="000000"/>
              </a:solidFill>
              <a:latin typeface="Calibri" panose="020F0502020204030204" pitchFamily="34" charset="0"/>
              <a:cs typeface="Calibri" panose="020F0502020204030204" pitchFamily="34" charset="0"/>
            </a:endParaRPr>
          </a:p>
          <a:p>
            <a:pPr>
              <a:lnSpc>
                <a:spcPts val="2799"/>
              </a:lnSpc>
            </a:pPr>
            <a:r>
              <a:rPr lang="de-AT" sz="3200" b="1" dirty="0">
                <a:solidFill>
                  <a:srgbClr val="000000"/>
                </a:solidFill>
                <a:latin typeface="Calibri" panose="020F0502020204030204" pitchFamily="34" charset="0"/>
                <a:cs typeface="Calibri" panose="020F0502020204030204" pitchFamily="34" charset="0"/>
              </a:rPr>
              <a:t>Coggle</a:t>
            </a:r>
            <a:r>
              <a:rPr lang="de-AT" sz="3200" dirty="0">
                <a:solidFill>
                  <a:srgbClr val="000000"/>
                </a:solidFill>
                <a:latin typeface="Calibri" panose="020F0502020204030204" pitchFamily="34" charset="0"/>
                <a:cs typeface="Calibri" panose="020F0502020204030204" pitchFamily="34" charset="0"/>
              </a:rPr>
              <a:t> ist eines davon. </a:t>
            </a:r>
          </a:p>
          <a:p>
            <a:pPr>
              <a:lnSpc>
                <a:spcPts val="2799"/>
              </a:lnSpc>
            </a:pPr>
            <a:endParaRPr lang="de-AT" sz="3200" dirty="0">
              <a:solidFill>
                <a:srgbClr val="000000"/>
              </a:solidFill>
              <a:latin typeface="Calibri" panose="020F0502020204030204" pitchFamily="34" charset="0"/>
              <a:cs typeface="Calibri" panose="020F0502020204030204" pitchFamily="34" charset="0"/>
            </a:endParaRPr>
          </a:p>
          <a:p>
            <a:pPr>
              <a:lnSpc>
                <a:spcPts val="2799"/>
              </a:lnSpc>
            </a:pPr>
            <a:r>
              <a:rPr lang="de-AT" sz="3200" dirty="0">
                <a:solidFill>
                  <a:srgbClr val="000000"/>
                </a:solidFill>
                <a:latin typeface="Calibri" panose="020F0502020204030204" pitchFamily="34" charset="0"/>
                <a:cs typeface="Calibri" panose="020F0502020204030204" pitchFamily="34" charset="0"/>
              </a:rPr>
              <a:t>Kennen Sie dieses Tool oder haben Sie es schon einmal benutzt? Es ist wirklich einfach zu handhaben! </a:t>
            </a:r>
          </a:p>
          <a:p>
            <a:pPr>
              <a:lnSpc>
                <a:spcPts val="2799"/>
              </a:lnSpc>
            </a:pPr>
            <a:endParaRPr lang="de-AT" sz="3200" dirty="0">
              <a:solidFill>
                <a:srgbClr val="000000"/>
              </a:solidFill>
              <a:latin typeface="Calibri" panose="020F0502020204030204" pitchFamily="34" charset="0"/>
              <a:cs typeface="Calibri" panose="020F0502020204030204" pitchFamily="34" charset="0"/>
            </a:endParaRPr>
          </a:p>
          <a:p>
            <a:pPr>
              <a:lnSpc>
                <a:spcPts val="2799"/>
              </a:lnSpc>
            </a:pPr>
            <a:r>
              <a:rPr lang="de-AT" sz="3200" dirty="0">
                <a:solidFill>
                  <a:srgbClr val="000000"/>
                </a:solidFill>
                <a:latin typeface="Calibri" panose="020F0502020204030204" pitchFamily="34" charset="0"/>
                <a:cs typeface="Calibri" panose="020F0502020204030204" pitchFamily="34" charset="0"/>
              </a:rPr>
              <a:t>Wenn Sie mehr darüber erfahren möchten, können Sie sich auf YouTube ein kurzes Video-Tutorial mit dem Titel "Coggle Tutorial: </a:t>
            </a:r>
            <a:r>
              <a:rPr lang="de-AT" sz="3200" dirty="0" smtClean="0">
                <a:solidFill>
                  <a:srgbClr val="000000"/>
                </a:solidFill>
                <a:latin typeface="Calibri" panose="020F0502020204030204" pitchFamily="34" charset="0"/>
                <a:cs typeface="Calibri" panose="020F0502020204030204" pitchFamily="34" charset="0"/>
              </a:rPr>
              <a:t>Einführung„ ansehen. </a:t>
            </a:r>
            <a:r>
              <a:rPr lang="de-AT" sz="3200" dirty="0">
                <a:solidFill>
                  <a:srgbClr val="000000"/>
                </a:solidFill>
                <a:latin typeface="Calibri" panose="020F0502020204030204" pitchFamily="34" charset="0"/>
                <a:cs typeface="Calibri" panose="020F0502020204030204" pitchFamily="34" charset="0"/>
              </a:rPr>
              <a:t>Klicken Sie einfach auf den Titel, um zum Video zu gelangen. Ein Beispiel für eine Coggle-Karte finden Sie auch in der Übungsdatei zu diesem Thema mit dem Titel "Beispiel für eine Coggle-Mindmap". </a:t>
            </a:r>
            <a:endParaRPr lang="en-US" sz="3200" dirty="0">
              <a:solidFill>
                <a:srgbClr val="000000"/>
              </a:solidFill>
              <a:latin typeface="Calibri" panose="020F0502020204030204" pitchFamily="34" charset="0"/>
              <a:cs typeface="Calibri" panose="020F0502020204030204" pitchFamily="34" charset="0"/>
            </a:endParaRPr>
          </a:p>
        </p:txBody>
      </p:sp>
      <p:pic>
        <p:nvPicPr>
          <p:cNvPr id="5" name="Grafik 4">
            <a:extLst>
              <a:ext uri="{FF2B5EF4-FFF2-40B4-BE49-F238E27FC236}">
                <a16:creationId xmlns:a16="http://schemas.microsoft.com/office/drawing/2014/main" xmlns="" id="{59332C7F-5E3D-4207-A78B-02090A4C79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9284666"/>
            <a:ext cx="3657600" cy="803187"/>
          </a:xfrm>
          <a:prstGeom prst="rect">
            <a:avLst/>
          </a:prstGeom>
        </p:spPr>
      </p:pic>
    </p:spTree>
    <p:extLst>
      <p:ext uri="{BB962C8B-B14F-4D97-AF65-F5344CB8AC3E}">
        <p14:creationId xmlns:p14="http://schemas.microsoft.com/office/powerpoint/2010/main" val="1906217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036"/>
          <a:stretch>
            <a:fillRect/>
          </a:stretch>
        </p:blipFill>
        <p:spPr>
          <a:xfrm>
            <a:off x="15690897" y="224290"/>
            <a:ext cx="2361160" cy="2440407"/>
          </a:xfrm>
          <a:prstGeom prst="rect">
            <a:avLst/>
          </a:prstGeom>
        </p:spPr>
      </p:pic>
      <p:sp>
        <p:nvSpPr>
          <p:cNvPr id="3" name="TextBox 3"/>
          <p:cNvSpPr txBox="1"/>
          <p:nvPr/>
        </p:nvSpPr>
        <p:spPr>
          <a:xfrm>
            <a:off x="1028700" y="914400"/>
            <a:ext cx="14922634" cy="1055802"/>
          </a:xfrm>
          <a:prstGeom prst="rect">
            <a:avLst/>
          </a:prstGeom>
        </p:spPr>
        <p:txBody>
          <a:bodyPr lIns="0" tIns="0" rIns="0" bIns="0" rtlCol="0" anchor="t">
            <a:spAutoFit/>
          </a:bodyPr>
          <a:lstStyle/>
          <a:p>
            <a:pPr>
              <a:lnSpc>
                <a:spcPts val="8867"/>
              </a:lnSpc>
            </a:pPr>
            <a:r>
              <a:rPr lang="en-US" sz="6000" b="1" dirty="0">
                <a:solidFill>
                  <a:srgbClr val="000000">
                    <a:alpha val="82745"/>
                  </a:srgbClr>
                </a:solidFill>
                <a:latin typeface="Calibri" panose="020F0502020204030204" pitchFamily="34" charset="0"/>
                <a:cs typeface="Calibri" panose="020F0502020204030204" pitchFamily="34" charset="0"/>
              </a:rPr>
              <a:t>SCHRITT 2: </a:t>
            </a:r>
            <a:r>
              <a:rPr lang="en-US" sz="6000" b="1" dirty="0" err="1">
                <a:solidFill>
                  <a:srgbClr val="000000">
                    <a:alpha val="82745"/>
                  </a:srgbClr>
                </a:solidFill>
                <a:latin typeface="Calibri" panose="020F0502020204030204" pitchFamily="34" charset="0"/>
                <a:cs typeface="Calibri" panose="020F0502020204030204" pitchFamily="34" charset="0"/>
              </a:rPr>
              <a:t>Einführung</a:t>
            </a:r>
            <a:r>
              <a:rPr lang="en-US" sz="6000" b="1" dirty="0">
                <a:solidFill>
                  <a:srgbClr val="000000">
                    <a:alpha val="82745"/>
                  </a:srgbClr>
                </a:solidFill>
                <a:latin typeface="Calibri" panose="020F0502020204030204" pitchFamily="34" charset="0"/>
                <a:cs typeface="Calibri" panose="020F0502020204030204" pitchFamily="34" charset="0"/>
              </a:rPr>
              <a:t> ins </a:t>
            </a:r>
            <a:r>
              <a:rPr lang="en-US" sz="6000" b="1" dirty="0" err="1">
                <a:solidFill>
                  <a:srgbClr val="000000">
                    <a:alpha val="82745"/>
                  </a:srgbClr>
                </a:solidFill>
                <a:latin typeface="Calibri" panose="020F0502020204030204" pitchFamily="34" charset="0"/>
                <a:cs typeface="Calibri" panose="020F0502020204030204" pitchFamily="34" charset="0"/>
              </a:rPr>
              <a:t>Thema</a:t>
            </a:r>
            <a:endParaRPr lang="en-US" sz="6000" b="1" dirty="0">
              <a:solidFill>
                <a:srgbClr val="000000">
                  <a:alpha val="82745"/>
                </a:srgbClr>
              </a:solidFill>
              <a:latin typeface="Calibri" panose="020F0502020204030204" pitchFamily="34" charset="0"/>
              <a:cs typeface="Calibri" panose="020F0502020204030204" pitchFamily="34" charset="0"/>
            </a:endParaRPr>
          </a:p>
        </p:txBody>
      </p:sp>
      <p:sp>
        <p:nvSpPr>
          <p:cNvPr id="4" name="TextBox 4"/>
          <p:cNvSpPr txBox="1"/>
          <p:nvPr/>
        </p:nvSpPr>
        <p:spPr>
          <a:xfrm>
            <a:off x="1048578" y="2469521"/>
            <a:ext cx="7780651" cy="2154436"/>
          </a:xfrm>
          <a:prstGeom prst="rect">
            <a:avLst/>
          </a:prstGeom>
        </p:spPr>
        <p:txBody>
          <a:bodyPr lIns="0" tIns="0" rIns="0" bIns="0" rtlCol="0" anchor="t">
            <a:spAutoFit/>
          </a:bodyPr>
          <a:lstStyle/>
          <a:p>
            <a:pPr>
              <a:lnSpc>
                <a:spcPts val="2800"/>
              </a:lnSpc>
            </a:pPr>
            <a:r>
              <a:rPr lang="de-DE" sz="2400" dirty="0">
                <a:solidFill>
                  <a:srgbClr val="000000"/>
                </a:solidFill>
                <a:latin typeface="Calibri" panose="020F0502020204030204" pitchFamily="34" charset="0"/>
                <a:cs typeface="Calibri" panose="020F0502020204030204" pitchFamily="34" charset="0"/>
              </a:rPr>
              <a:t>Dies ist die Phase des allgemeinen Verstehens, in der an der Entdeckung von Schlüsselwörtern und Wörtern gearbeitet wird, ohne die das Verstehen des Textes nicht vorausgesetzt werden kann. Die Lehrkraft lenkt das Verstehen, indem sie eine kurze Aufgabe stellt, die während der Hör-, Lese- oder Sichtungsphase zu bearbeiten ist.</a:t>
            </a:r>
            <a:endParaRPr lang="en-US" sz="2400" dirty="0">
              <a:solidFill>
                <a:srgbClr val="000000"/>
              </a:solidFill>
              <a:latin typeface="Calibri" panose="020F0502020204030204" pitchFamily="34" charset="0"/>
              <a:cs typeface="Calibri" panose="020F0502020204030204" pitchFamily="34" charset="0"/>
            </a:endParaRPr>
          </a:p>
        </p:txBody>
      </p:sp>
      <p:sp>
        <p:nvSpPr>
          <p:cNvPr id="5" name="TextBox 5"/>
          <p:cNvSpPr txBox="1"/>
          <p:nvPr/>
        </p:nvSpPr>
        <p:spPr>
          <a:xfrm>
            <a:off x="9448800" y="2513228"/>
            <a:ext cx="7986863" cy="7540526"/>
          </a:xfrm>
          <a:prstGeom prst="rect">
            <a:avLst/>
          </a:prstGeom>
        </p:spPr>
        <p:txBody>
          <a:bodyPr lIns="0" tIns="0" rIns="0" bIns="0" rtlCol="0" anchor="t">
            <a:spAutoFit/>
          </a:bodyPr>
          <a:lstStyle/>
          <a:p>
            <a:pPr>
              <a:lnSpc>
                <a:spcPts val="2800"/>
              </a:lnSpc>
              <a:spcBef>
                <a:spcPct val="0"/>
              </a:spcBef>
            </a:pPr>
            <a:r>
              <a:rPr lang="de-DE" sz="2400" dirty="0">
                <a:solidFill>
                  <a:srgbClr val="000000"/>
                </a:solidFill>
                <a:latin typeface="Calibri" panose="020F0502020204030204" pitchFamily="34" charset="0"/>
                <a:cs typeface="Calibri" panose="020F0502020204030204" pitchFamily="34" charset="0"/>
              </a:rPr>
              <a:t>Die kognitive Rolle der Auffassungsgabe ist grundlegend. Daher wird den rezeptiven Fähigkeiten Vorrang vor den produktiven und integrierten gegeben. Außerdem wird mündlichen Aktivitäten und Übungen der Vorzug vor schriftlichen gegeben. </a:t>
            </a:r>
          </a:p>
          <a:p>
            <a:pPr>
              <a:lnSpc>
                <a:spcPts val="2800"/>
              </a:lnSpc>
              <a:spcBef>
                <a:spcPct val="0"/>
              </a:spcBef>
            </a:pPr>
            <a:endParaRPr lang="de-DE" sz="2400" dirty="0">
              <a:solidFill>
                <a:srgbClr val="000000"/>
              </a:solidFill>
              <a:latin typeface="Calibri" panose="020F0502020204030204" pitchFamily="34" charset="0"/>
              <a:cs typeface="Calibri" panose="020F0502020204030204" pitchFamily="34" charset="0"/>
            </a:endParaRPr>
          </a:p>
          <a:p>
            <a:pPr>
              <a:lnSpc>
                <a:spcPts val="2800"/>
              </a:lnSpc>
              <a:spcBef>
                <a:spcPct val="0"/>
              </a:spcBef>
            </a:pPr>
            <a:r>
              <a:rPr lang="de-DE" sz="2400" dirty="0">
                <a:solidFill>
                  <a:srgbClr val="000000"/>
                </a:solidFill>
                <a:latin typeface="Calibri" panose="020F0502020204030204" pitchFamily="34" charset="0"/>
                <a:cs typeface="Calibri" panose="020F0502020204030204" pitchFamily="34" charset="0"/>
              </a:rPr>
              <a:t>Wortschatz und Aktivitäten für aktives und motivierendes Lernen</a:t>
            </a:r>
          </a:p>
          <a:p>
            <a:pPr>
              <a:lnSpc>
                <a:spcPts val="2800"/>
              </a:lnSpc>
              <a:spcBef>
                <a:spcPct val="0"/>
              </a:spcBef>
            </a:pPr>
            <a:endParaRPr lang="de-DE" sz="2400" dirty="0">
              <a:solidFill>
                <a:srgbClr val="000000"/>
              </a:solidFill>
              <a:latin typeface="Calibri" panose="020F0502020204030204" pitchFamily="34" charset="0"/>
              <a:cs typeface="Calibri" panose="020F0502020204030204" pitchFamily="34" charset="0"/>
            </a:endParaRPr>
          </a:p>
          <a:p>
            <a:pPr marL="342900" indent="-342900">
              <a:lnSpc>
                <a:spcPts val="2800"/>
              </a:lnSpc>
              <a:spcBef>
                <a:spcPct val="0"/>
              </a:spcBef>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Wiederholungen: Wörter aus Texten oder Videos, Refrains von Liedern </a:t>
            </a:r>
          </a:p>
          <a:p>
            <a:pPr marL="342900" indent="-342900">
              <a:lnSpc>
                <a:spcPts val="2800"/>
              </a:lnSpc>
              <a:spcBef>
                <a:spcPct val="0"/>
              </a:spcBef>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Visualisierungen: mit Bildern, aus denen Schlüsselwörter hervorgehen</a:t>
            </a:r>
          </a:p>
          <a:p>
            <a:pPr marL="342900" indent="-342900">
              <a:lnSpc>
                <a:spcPts val="2800"/>
              </a:lnSpc>
              <a:spcBef>
                <a:spcPct val="0"/>
              </a:spcBef>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In einem zweiten Schritt werden je nach Thema dramaturgisches Lesen, Karteikarten, Stichwortkarten oder Bilder, um unbekannte Wörter zu erklären, eingesetzt.</a:t>
            </a:r>
          </a:p>
          <a:p>
            <a:pPr marL="342900" indent="-342900">
              <a:lnSpc>
                <a:spcPts val="2800"/>
              </a:lnSpc>
              <a:spcBef>
                <a:spcPct val="0"/>
              </a:spcBef>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Der von der Lehrkraft vorgestellte Input sollte kurz und niederschwellig sein. </a:t>
            </a:r>
          </a:p>
          <a:p>
            <a:pPr marL="342900" indent="-342900">
              <a:lnSpc>
                <a:spcPts val="2800"/>
              </a:lnSpc>
              <a:spcBef>
                <a:spcPct val="0"/>
              </a:spcBef>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Eine gute Methode ist die Einteilung in Absätze oder Sequenzen.</a:t>
            </a:r>
          </a:p>
          <a:p>
            <a:pPr marL="342900" indent="-342900">
              <a:lnSpc>
                <a:spcPts val="2800"/>
              </a:lnSpc>
              <a:spcBef>
                <a:spcPct val="0"/>
              </a:spcBef>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Es sollten leichte Übungen zum allgemeinen Verständnis angeboten werden. </a:t>
            </a:r>
            <a:endParaRPr lang="en-US" sz="2400" dirty="0">
              <a:solidFill>
                <a:srgbClr val="000000"/>
              </a:solidFill>
              <a:latin typeface="Calibri" panose="020F0502020204030204" pitchFamily="34" charset="0"/>
              <a:cs typeface="Calibri" panose="020F0502020204030204" pitchFamily="34" charset="0"/>
            </a:endParaRPr>
          </a:p>
        </p:txBody>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57593" y="4914900"/>
            <a:ext cx="4217077" cy="5284578"/>
          </a:xfrm>
          <a:prstGeom prst="rect">
            <a:avLst/>
          </a:prstGeom>
        </p:spPr>
      </p:pic>
      <p:sp>
        <p:nvSpPr>
          <p:cNvPr id="7" name="TextBox 7"/>
          <p:cNvSpPr txBox="1"/>
          <p:nvPr/>
        </p:nvSpPr>
        <p:spPr>
          <a:xfrm>
            <a:off x="2016770" y="7277713"/>
            <a:ext cx="7127230" cy="2728952"/>
          </a:xfrm>
          <a:prstGeom prst="rect">
            <a:avLst/>
          </a:prstGeom>
        </p:spPr>
        <p:txBody>
          <a:bodyPr lIns="0" tIns="0" rIns="0" bIns="0" rtlCol="0" anchor="t">
            <a:spAutoFit/>
          </a:bodyPr>
          <a:lstStyle/>
          <a:p>
            <a:pPr>
              <a:lnSpc>
                <a:spcPts val="2800"/>
              </a:lnSpc>
              <a:spcBef>
                <a:spcPct val="0"/>
              </a:spcBef>
              <a:spcAft>
                <a:spcPts val="600"/>
              </a:spcAft>
            </a:pPr>
            <a:r>
              <a:rPr lang="en-US" sz="2400" dirty="0" err="1">
                <a:solidFill>
                  <a:srgbClr val="000000"/>
                </a:solidFill>
                <a:latin typeface="Calibri" panose="020F0502020204030204" pitchFamily="34" charset="0"/>
                <a:cs typeface="Calibri" panose="020F0502020204030204" pitchFamily="34" charset="0"/>
              </a:rPr>
              <a:t>Methoden</a:t>
            </a:r>
            <a:r>
              <a:rPr lang="en-US" sz="2400" dirty="0">
                <a:solidFill>
                  <a:srgbClr val="000000"/>
                </a:solidFill>
                <a:latin typeface="Calibri" panose="020F0502020204030204" pitchFamily="34" charset="0"/>
                <a:cs typeface="Calibri" panose="020F0502020204030204" pitchFamily="34" charset="0"/>
              </a:rPr>
              <a:t>:</a:t>
            </a:r>
          </a:p>
          <a:p>
            <a:pPr>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Multiple Choice </a:t>
            </a:r>
            <a:endParaRPr lang="de-DE" sz="2400" dirty="0">
              <a:latin typeface="Calibri" panose="020F0502020204030204" pitchFamily="34" charset="0"/>
              <a:cs typeface="Calibri" panose="020F0502020204030204" pitchFamily="34" charset="0"/>
            </a:endParaRPr>
          </a:p>
          <a:p>
            <a:pPr>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Raster</a:t>
            </a:r>
            <a:endParaRPr lang="de-DE" sz="2400" dirty="0">
              <a:latin typeface="Calibri" panose="020F0502020204030204" pitchFamily="34" charset="0"/>
              <a:cs typeface="Calibri" panose="020F0502020204030204" pitchFamily="34" charset="0"/>
            </a:endParaRPr>
          </a:p>
          <a:p>
            <a:pPr>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Verbinden von Dialogabschnitten, Wörtern, </a:t>
            </a:r>
            <a:r>
              <a:rPr lang="de-DE" sz="2400" dirty="0" smtClean="0">
                <a:solidFill>
                  <a:srgbClr val="000000"/>
                </a:solidFill>
                <a:latin typeface="Calibri" panose="020F0502020204030204" pitchFamily="34" charset="0"/>
                <a:cs typeface="Calibri" panose="020F0502020204030204" pitchFamily="34" charset="0"/>
              </a:rPr>
              <a:t>Sätzen, Absätzen </a:t>
            </a:r>
            <a:endParaRPr lang="de-DE" sz="2400" dirty="0">
              <a:latin typeface="Calibri" panose="020F0502020204030204" pitchFamily="34" charset="0"/>
              <a:cs typeface="Calibri" panose="020F0502020204030204" pitchFamily="34" charset="0"/>
            </a:endParaRPr>
          </a:p>
          <a:p>
            <a:pPr>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Verbinden von Wort- oder Bilddefinition</a:t>
            </a:r>
            <a:endParaRPr lang="de-DE" sz="2400" dirty="0">
              <a:latin typeface="Calibri" panose="020F0502020204030204" pitchFamily="34" charset="0"/>
              <a:cs typeface="Calibri" panose="020F0502020204030204" pitchFamily="34" charset="0"/>
            </a:endParaRPr>
          </a:p>
          <a:p>
            <a:pPr>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Schriftliches festhalten</a:t>
            </a:r>
            <a:endParaRPr lang="de-DE" sz="2400" dirty="0">
              <a:latin typeface="Calibri" panose="020F0502020204030204" pitchFamily="34" charset="0"/>
              <a:cs typeface="Calibri" panose="020F0502020204030204" pitchFamily="34" charset="0"/>
            </a:endParaRPr>
          </a:p>
        </p:txBody>
      </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43600" y="6283491"/>
            <a:ext cx="2754771" cy="1988444"/>
          </a:xfrm>
          <a:prstGeom prst="rect">
            <a:avLst/>
          </a:prstGeom>
        </p:spPr>
      </p:pic>
      <p:pic>
        <p:nvPicPr>
          <p:cNvPr id="9" name="Grafik 8">
            <a:extLst>
              <a:ext uri="{FF2B5EF4-FFF2-40B4-BE49-F238E27FC236}">
                <a16:creationId xmlns:a16="http://schemas.microsoft.com/office/drawing/2014/main" xmlns="" id="{1075DF4A-282A-4FA9-83B0-334A4D1CA4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11400" y="9629681"/>
            <a:ext cx="3040657" cy="6677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036"/>
          <a:stretch>
            <a:fillRect/>
          </a:stretch>
        </p:blipFill>
        <p:spPr>
          <a:xfrm>
            <a:off x="15690897" y="224290"/>
            <a:ext cx="2361160" cy="2440407"/>
          </a:xfrm>
          <a:prstGeom prst="rect">
            <a:avLst/>
          </a:prstGeom>
        </p:spPr>
      </p:pic>
      <p:sp>
        <p:nvSpPr>
          <p:cNvPr id="3" name="TextBox 3"/>
          <p:cNvSpPr txBox="1"/>
          <p:nvPr/>
        </p:nvSpPr>
        <p:spPr>
          <a:xfrm>
            <a:off x="1028700" y="914400"/>
            <a:ext cx="14922634" cy="1075620"/>
          </a:xfrm>
          <a:prstGeom prst="rect">
            <a:avLst/>
          </a:prstGeom>
        </p:spPr>
        <p:txBody>
          <a:bodyPr lIns="0" tIns="0" rIns="0" bIns="0" rtlCol="0" anchor="t">
            <a:spAutoFit/>
          </a:bodyPr>
          <a:lstStyle/>
          <a:p>
            <a:pPr>
              <a:lnSpc>
                <a:spcPts val="8867"/>
              </a:lnSpc>
            </a:pPr>
            <a:r>
              <a:rPr lang="en-US" sz="6333" b="1" dirty="0" err="1">
                <a:solidFill>
                  <a:srgbClr val="000000">
                    <a:alpha val="82745"/>
                  </a:srgbClr>
                </a:solidFill>
                <a:latin typeface="Calibri" panose="020F0502020204030204" pitchFamily="34" charset="0"/>
                <a:cs typeface="Calibri" panose="020F0502020204030204" pitchFamily="34" charset="0"/>
              </a:rPr>
              <a:t>Beispiele</a:t>
            </a:r>
            <a:r>
              <a:rPr lang="en-US" sz="6333" b="1" dirty="0">
                <a:solidFill>
                  <a:srgbClr val="000000">
                    <a:alpha val="82745"/>
                  </a:srgbClr>
                </a:solidFill>
                <a:latin typeface="Calibri" panose="020F0502020204030204" pitchFamily="34" charset="0"/>
                <a:cs typeface="Calibri" panose="020F0502020204030204" pitchFamily="34" charset="0"/>
              </a:rPr>
              <a:t> </a:t>
            </a:r>
          </a:p>
        </p:txBody>
      </p:sp>
      <p:sp>
        <p:nvSpPr>
          <p:cNvPr id="4" name="TextBox 4"/>
          <p:cNvSpPr txBox="1"/>
          <p:nvPr/>
        </p:nvSpPr>
        <p:spPr>
          <a:xfrm>
            <a:off x="1025387" y="2241979"/>
            <a:ext cx="16036689" cy="4667945"/>
          </a:xfrm>
          <a:prstGeom prst="rect">
            <a:avLst/>
          </a:prstGeom>
        </p:spPr>
        <p:txBody>
          <a:bodyPr lIns="0" tIns="0" rIns="0" bIns="0" rtlCol="0" anchor="t">
            <a:spAutoFit/>
          </a:bodyPr>
          <a:lstStyle/>
          <a:p>
            <a:pPr>
              <a:lnSpc>
                <a:spcPts val="2800"/>
              </a:lnSpc>
            </a:pPr>
            <a:r>
              <a:rPr lang="de-DE" sz="2400" dirty="0">
                <a:solidFill>
                  <a:srgbClr val="000000"/>
                </a:solidFill>
                <a:latin typeface="Calibri" panose="020F0502020204030204" pitchFamily="34" charset="0"/>
                <a:cs typeface="Calibri" panose="020F0502020204030204" pitchFamily="34" charset="0"/>
              </a:rPr>
              <a:t>Hier einige Beispiele:</a:t>
            </a:r>
          </a:p>
          <a:p>
            <a:pPr>
              <a:lnSpc>
                <a:spcPts val="2800"/>
              </a:lnSpc>
            </a:pPr>
            <a:endParaRPr lang="de-DE" sz="2400" dirty="0">
              <a:solidFill>
                <a:srgbClr val="000000"/>
              </a:solidFill>
              <a:latin typeface="Calibri" panose="020F0502020204030204" pitchFamily="34" charset="0"/>
              <a:cs typeface="Calibri" panose="020F0502020204030204" pitchFamily="34" charset="0"/>
            </a:endParaRPr>
          </a:p>
          <a:p>
            <a:pPr marL="342900" indent="-342900">
              <a:lnSpc>
                <a:spcPts val="2800"/>
              </a:lnSpc>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Zuordnen von Wörtern zu Bildern, Zuordnen von Wörtern zu ihrer Bedeutung mit einem Pfeil </a:t>
            </a:r>
          </a:p>
          <a:p>
            <a:pPr marL="342900" indent="-342900">
              <a:lnSpc>
                <a:spcPts val="2800"/>
              </a:lnSpc>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Aktives Zuhören mit Formulierung von Verständnisfragen und individuelles Lesen mit offenen Fragen und Antworten </a:t>
            </a:r>
          </a:p>
          <a:p>
            <a:pPr marL="342900" indent="-342900">
              <a:lnSpc>
                <a:spcPts val="2800"/>
              </a:lnSpc>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Analyse der Figuren, des Settings, Suche nach spezifischen Informationen</a:t>
            </a:r>
          </a:p>
          <a:p>
            <a:pPr marL="342900" indent="-342900">
              <a:lnSpc>
                <a:spcPts val="2800"/>
              </a:lnSpc>
              <a:buFont typeface="Arial" panose="020B0604020202020204" pitchFamily="34" charset="0"/>
              <a:buChar char="•"/>
            </a:pPr>
            <a:r>
              <a:rPr lang="de-DE" sz="2400" dirty="0" smtClean="0">
                <a:solidFill>
                  <a:srgbClr val="000000"/>
                </a:solidFill>
                <a:latin typeface="Calibri" panose="020F0502020204030204" pitchFamily="34" charset="0"/>
                <a:cs typeface="Calibri" panose="020F0502020204030204" pitchFamily="34" charset="0"/>
              </a:rPr>
              <a:t>Konzeptkarten („</a:t>
            </a:r>
            <a:r>
              <a:rPr lang="de-AT" sz="2400" dirty="0" err="1" smtClean="0">
                <a:latin typeface="Calibri" panose="020F0502020204030204" pitchFamily="34" charset="0"/>
                <a:cs typeface="Calibri" panose="020F0502020204030204" pitchFamily="34" charset="0"/>
              </a:rPr>
              <a:t>Concept</a:t>
            </a:r>
            <a:r>
              <a:rPr lang="de-AT" sz="2400" dirty="0" smtClean="0">
                <a:latin typeface="Calibri" panose="020F0502020204030204" pitchFamily="34" charset="0"/>
                <a:cs typeface="Calibri" panose="020F0502020204030204" pitchFamily="34" charset="0"/>
              </a:rPr>
              <a:t> </a:t>
            </a:r>
            <a:r>
              <a:rPr lang="de-AT" sz="2400" dirty="0" err="1" smtClean="0">
                <a:latin typeface="Calibri" panose="020F0502020204030204" pitchFamily="34" charset="0"/>
                <a:cs typeface="Calibri" panose="020F0502020204030204" pitchFamily="34" charset="0"/>
              </a:rPr>
              <a:t>Map</a:t>
            </a:r>
            <a:r>
              <a:rPr lang="de-AT" sz="2400" dirty="0" smtClean="0">
                <a:latin typeface="Calibri" panose="020F0502020204030204" pitchFamily="34" charset="0"/>
                <a:cs typeface="Calibri" panose="020F0502020204030204" pitchFamily="34" charset="0"/>
              </a:rPr>
              <a:t>“) </a:t>
            </a:r>
            <a:r>
              <a:rPr lang="de-DE" sz="2400" dirty="0" smtClean="0">
                <a:solidFill>
                  <a:srgbClr val="000000"/>
                </a:solidFill>
                <a:latin typeface="Calibri" panose="020F0502020204030204" pitchFamily="34" charset="0"/>
                <a:cs typeface="Calibri" panose="020F0502020204030204" pitchFamily="34" charset="0"/>
              </a:rPr>
              <a:t>mit </a:t>
            </a:r>
            <a:r>
              <a:rPr lang="de-DE" sz="2400" dirty="0">
                <a:solidFill>
                  <a:srgbClr val="000000"/>
                </a:solidFill>
                <a:latin typeface="Calibri" panose="020F0502020204030204" pitchFamily="34" charset="0"/>
                <a:cs typeface="Calibri" panose="020F0502020204030204" pitchFamily="34" charset="0"/>
              </a:rPr>
              <a:t>Schlüsselwörtern, die vor dem Lesen/Hören eines Textes oder dem Ansehen eines Videos (oder danach) verwendet werden können. Das ist besonders nützlich.</a:t>
            </a:r>
          </a:p>
          <a:p>
            <a:pPr marL="342900" indent="-342900">
              <a:lnSpc>
                <a:spcPts val="2800"/>
              </a:lnSpc>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Suchen Sie im Internet nach Informationen zum Thema und erstellen Sie Glossare mit online-Werkzeugen wie </a:t>
            </a:r>
            <a:r>
              <a:rPr lang="de-DE" sz="2400" dirty="0" err="1">
                <a:solidFill>
                  <a:srgbClr val="000000"/>
                </a:solidFill>
                <a:latin typeface="Calibri" panose="020F0502020204030204" pitchFamily="34" charset="0"/>
                <a:cs typeface="Calibri" panose="020F0502020204030204" pitchFamily="34" charset="0"/>
              </a:rPr>
              <a:t>Padlet</a:t>
            </a:r>
            <a:r>
              <a:rPr lang="de-DE" sz="2400" dirty="0">
                <a:solidFill>
                  <a:srgbClr val="000000"/>
                </a:solidFill>
                <a:latin typeface="Calibri" panose="020F0502020204030204" pitchFamily="34" charset="0"/>
                <a:cs typeface="Calibri" panose="020F0502020204030204" pitchFamily="34" charset="0"/>
              </a:rPr>
              <a:t>.</a:t>
            </a:r>
          </a:p>
          <a:p>
            <a:pPr marL="342900" indent="-342900">
              <a:lnSpc>
                <a:spcPts val="2800"/>
              </a:lnSpc>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Erstellen Sie digitale oder </a:t>
            </a:r>
            <a:r>
              <a:rPr lang="de-DE" sz="2400" dirty="0" smtClean="0">
                <a:solidFill>
                  <a:srgbClr val="000000"/>
                </a:solidFill>
                <a:latin typeface="Calibri" panose="020F0502020204030204" pitchFamily="34" charset="0"/>
                <a:cs typeface="Calibri" panose="020F0502020204030204" pitchFamily="34" charset="0"/>
              </a:rPr>
              <a:t>Papier-Flashcards. </a:t>
            </a:r>
            <a:endParaRPr lang="de-DE" sz="2400" dirty="0">
              <a:solidFill>
                <a:srgbClr val="000000"/>
              </a:solidFill>
              <a:latin typeface="Calibri" panose="020F0502020204030204" pitchFamily="34" charset="0"/>
              <a:cs typeface="Calibri" panose="020F0502020204030204" pitchFamily="34" charset="0"/>
            </a:endParaRPr>
          </a:p>
          <a:p>
            <a:pPr marL="342900" indent="-342900">
              <a:lnSpc>
                <a:spcPts val="2800"/>
              </a:lnSpc>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u</a:t>
            </a:r>
            <a:r>
              <a:rPr lang="de-DE" sz="2400" dirty="0" smtClean="0">
                <a:solidFill>
                  <a:srgbClr val="000000"/>
                </a:solidFill>
                <a:latin typeface="Calibri" panose="020F0502020204030204" pitchFamily="34" charset="0"/>
                <a:cs typeface="Calibri" panose="020F0502020204030204" pitchFamily="34" charset="0"/>
              </a:rPr>
              <a:t>nd </a:t>
            </a:r>
            <a:r>
              <a:rPr lang="de-DE" sz="2400" dirty="0">
                <a:solidFill>
                  <a:srgbClr val="000000"/>
                </a:solidFill>
                <a:latin typeface="Calibri" panose="020F0502020204030204" pitchFamily="34" charset="0"/>
                <a:cs typeface="Calibri" panose="020F0502020204030204" pitchFamily="34" charset="0"/>
              </a:rPr>
              <a:t>entsprechende Übungen, Tests und Quizze.</a:t>
            </a:r>
          </a:p>
          <a:p>
            <a:pPr>
              <a:lnSpc>
                <a:spcPts val="2800"/>
              </a:lnSpc>
            </a:pPr>
            <a:endParaRPr lang="de-DE" sz="2400" dirty="0">
              <a:solidFill>
                <a:srgbClr val="000000"/>
              </a:solidFill>
              <a:latin typeface="Calibri" panose="020F0502020204030204" pitchFamily="34" charset="0"/>
              <a:cs typeface="Calibri" panose="020F0502020204030204" pitchFamily="34" charset="0"/>
            </a:endParaRPr>
          </a:p>
          <a:p>
            <a:pPr lvl="0">
              <a:lnSpc>
                <a:spcPts val="2800"/>
              </a:lnSpc>
            </a:pPr>
            <a:r>
              <a:rPr lang="de-DE" sz="2400" dirty="0">
                <a:solidFill>
                  <a:srgbClr val="000000"/>
                </a:solidFill>
                <a:latin typeface="Calibri" panose="020F0502020204030204" pitchFamily="34" charset="0"/>
                <a:cs typeface="Calibri" panose="020F0502020204030204" pitchFamily="34" charset="0"/>
              </a:rPr>
              <a:t>Einzeln, Gruppenpuzzle, Paare, Kleingruppen</a:t>
            </a:r>
          </a:p>
          <a:p>
            <a:pPr>
              <a:lnSpc>
                <a:spcPts val="2800"/>
              </a:lnSpc>
            </a:pPr>
            <a:endParaRPr lang="en-US" sz="2400" dirty="0">
              <a:solidFill>
                <a:srgbClr val="000000"/>
              </a:solidFill>
              <a:latin typeface="Calibri" panose="020F0502020204030204" pitchFamily="34" charset="0"/>
              <a:cs typeface="Calibri" panose="020F0502020204030204" pitchFamily="34" charset="0"/>
            </a:endParaRPr>
          </a:p>
        </p:txBody>
      </p:sp>
      <p:sp>
        <p:nvSpPr>
          <p:cNvPr id="5" name="TextBox 5"/>
          <p:cNvSpPr txBox="1"/>
          <p:nvPr/>
        </p:nvSpPr>
        <p:spPr>
          <a:xfrm>
            <a:off x="1025387" y="7055306"/>
            <a:ext cx="10990144" cy="1872307"/>
          </a:xfrm>
          <a:prstGeom prst="rect">
            <a:avLst/>
          </a:prstGeom>
        </p:spPr>
        <p:txBody>
          <a:bodyPr wrap="square" lIns="0" tIns="0" rIns="0" bIns="0" rtlCol="0" anchor="t">
            <a:spAutoFit/>
          </a:bodyPr>
          <a:lstStyle/>
          <a:p>
            <a:pPr>
              <a:lnSpc>
                <a:spcPts val="2800"/>
              </a:lnSpc>
              <a:spcAft>
                <a:spcPts val="600"/>
              </a:spcAft>
            </a:pPr>
            <a:r>
              <a:rPr lang="de-DE" sz="2400" dirty="0">
                <a:solidFill>
                  <a:srgbClr val="000000"/>
                </a:solidFill>
                <a:latin typeface="Calibri" panose="020F0502020204030204" pitchFamily="34" charset="0"/>
                <a:cs typeface="Calibri" panose="020F0502020204030204" pitchFamily="34" charset="0"/>
              </a:rPr>
              <a:t>Möchten Sie mehr über die Gruppenpuzzle-Methode erfahren? Durch klicken auf die Titel finden Sie weitere Informationen.</a:t>
            </a:r>
          </a:p>
          <a:p>
            <a:pPr marL="431801" lvl="1" indent="-215900">
              <a:lnSpc>
                <a:spcPts val="2800"/>
              </a:lnSpc>
              <a:buFont typeface="Arial"/>
              <a:buChar char="•"/>
            </a:pPr>
            <a:r>
              <a:rPr lang="en-US" sz="2400" dirty="0">
                <a:solidFill>
                  <a:srgbClr val="000000"/>
                </a:solidFill>
                <a:latin typeface="Calibri" panose="020F0502020204030204" pitchFamily="34" charset="0"/>
                <a:cs typeface="Calibri" panose="020F0502020204030204" pitchFamily="34" charset="0"/>
              </a:rPr>
              <a:t>Aronson E. (2022) The </a:t>
            </a:r>
            <a:r>
              <a:rPr lang="en-US" sz="2400" u="sng" dirty="0">
                <a:solidFill>
                  <a:srgbClr val="0C7BDC"/>
                </a:solidFill>
                <a:latin typeface="Calibri" panose="020F0502020204030204" pitchFamily="34" charset="0"/>
                <a:cs typeface="Calibri" panose="020F0502020204030204" pitchFamily="34" charset="0"/>
              </a:rPr>
              <a:t>Jigsaw Classroom</a:t>
            </a:r>
            <a:r>
              <a:rPr lang="en-US" sz="2400" dirty="0">
                <a:solidFill>
                  <a:srgbClr val="0C7BDC"/>
                </a:solidFill>
                <a:latin typeface="Calibri" panose="020F0502020204030204" pitchFamily="34" charset="0"/>
                <a:cs typeface="Calibri" panose="020F0502020204030204" pitchFamily="34" charset="0"/>
              </a:rPr>
              <a:t>,</a:t>
            </a:r>
            <a:r>
              <a:rPr lang="en-US" sz="2400" dirty="0">
                <a:solidFill>
                  <a:srgbClr val="000000"/>
                </a:solidFill>
                <a:latin typeface="Calibri" panose="020F0502020204030204" pitchFamily="34" charset="0"/>
                <a:cs typeface="Calibri" panose="020F0502020204030204" pitchFamily="34" charset="0"/>
              </a:rPr>
              <a:t> Social Psychology Network. </a:t>
            </a:r>
          </a:p>
          <a:p>
            <a:pPr marL="431801" lvl="1" indent="-215900">
              <a:lnSpc>
                <a:spcPts val="2800"/>
              </a:lnSpc>
              <a:buFont typeface="Arial"/>
              <a:buChar char="•"/>
            </a:pPr>
            <a:r>
              <a:rPr lang="en-US" sz="2400" dirty="0" err="1">
                <a:solidFill>
                  <a:srgbClr val="000000"/>
                </a:solidFill>
                <a:latin typeface="Calibri" panose="020F0502020204030204" pitchFamily="34" charset="0"/>
                <a:cs typeface="Calibri" panose="020F0502020204030204" pitchFamily="34" charset="0"/>
              </a:rPr>
              <a:t>TeacherVision</a:t>
            </a:r>
            <a:r>
              <a:rPr lang="en-US" sz="2400" dirty="0">
                <a:solidFill>
                  <a:srgbClr val="000000"/>
                </a:solidFill>
                <a:latin typeface="Calibri" panose="020F0502020204030204" pitchFamily="34" charset="0"/>
                <a:cs typeface="Calibri" panose="020F0502020204030204" pitchFamily="34" charset="0"/>
              </a:rPr>
              <a:t> (2019) </a:t>
            </a:r>
            <a:r>
              <a:rPr lang="en-US" sz="2400" u="sng" dirty="0">
                <a:solidFill>
                  <a:srgbClr val="0C7BDC"/>
                </a:solidFill>
                <a:latin typeface="Calibri" panose="020F0502020204030204" pitchFamily="34" charset="0"/>
                <a:cs typeface="Calibri" panose="020F0502020204030204" pitchFamily="34" charset="0"/>
              </a:rPr>
              <a:t>Jigsaw Groups for Cooperative Learning</a:t>
            </a:r>
            <a:r>
              <a:rPr lang="en-US" sz="2400" dirty="0">
                <a:solidFill>
                  <a:srgbClr val="000000"/>
                </a:solidFill>
                <a:latin typeface="Calibri" panose="020F0502020204030204" pitchFamily="34" charset="0"/>
                <a:cs typeface="Calibri" panose="020F0502020204030204" pitchFamily="34" charset="0"/>
              </a:rPr>
              <a:t>, Sandbox Networks Inc. </a:t>
            </a:r>
          </a:p>
          <a:p>
            <a:pPr>
              <a:lnSpc>
                <a:spcPts val="2800"/>
              </a:lnSpc>
            </a:pPr>
            <a:endParaRPr lang="en-US" sz="2400" dirty="0">
              <a:solidFill>
                <a:srgbClr val="000000"/>
              </a:solidFill>
              <a:latin typeface="Calibri" panose="020F0502020204030204" pitchFamily="34" charset="0"/>
              <a:cs typeface="Calibri" panose="020F0502020204030204" pitchFamily="34" charset="0"/>
            </a:endParaRPr>
          </a:p>
        </p:txBody>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559984" y="6235247"/>
            <a:ext cx="5212607" cy="3762555"/>
          </a:xfrm>
          <a:prstGeom prst="rect">
            <a:avLst/>
          </a:prstGeom>
        </p:spPr>
      </p:pic>
      <p:pic>
        <p:nvPicPr>
          <p:cNvPr id="7" name="Grafik 6">
            <a:extLst>
              <a:ext uri="{FF2B5EF4-FFF2-40B4-BE49-F238E27FC236}">
                <a16:creationId xmlns:a16="http://schemas.microsoft.com/office/drawing/2014/main" xmlns="" id="{BB7E1BDF-1BD4-47EC-89DF-326100F358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9284666"/>
            <a:ext cx="3657600" cy="80318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036"/>
          <a:stretch>
            <a:fillRect/>
          </a:stretch>
        </p:blipFill>
        <p:spPr>
          <a:xfrm>
            <a:off x="15690897" y="224290"/>
            <a:ext cx="2361160" cy="2440407"/>
          </a:xfrm>
          <a:prstGeom prst="rect">
            <a:avLst/>
          </a:prstGeom>
        </p:spPr>
      </p:pic>
      <p:sp>
        <p:nvSpPr>
          <p:cNvPr id="3" name="TextBox 3"/>
          <p:cNvSpPr txBox="1"/>
          <p:nvPr/>
        </p:nvSpPr>
        <p:spPr>
          <a:xfrm>
            <a:off x="1028700" y="914400"/>
            <a:ext cx="14922634" cy="1070421"/>
          </a:xfrm>
          <a:prstGeom prst="rect">
            <a:avLst/>
          </a:prstGeom>
        </p:spPr>
        <p:txBody>
          <a:bodyPr lIns="0" tIns="0" rIns="0" bIns="0" rtlCol="0" anchor="t">
            <a:spAutoFit/>
          </a:bodyPr>
          <a:lstStyle/>
          <a:p>
            <a:pPr>
              <a:lnSpc>
                <a:spcPts val="8867"/>
              </a:lnSpc>
            </a:pPr>
            <a:r>
              <a:rPr lang="en-US" sz="6333" b="1" dirty="0">
                <a:solidFill>
                  <a:srgbClr val="000000">
                    <a:alpha val="82745"/>
                  </a:srgbClr>
                </a:solidFill>
                <a:latin typeface="Calibri" panose="020F0502020204030204" pitchFamily="34" charset="0"/>
                <a:cs typeface="Calibri" panose="020F0502020204030204" pitchFamily="34" charset="0"/>
              </a:rPr>
              <a:t>SCHRITT 3: </a:t>
            </a:r>
            <a:r>
              <a:rPr lang="en-US" sz="6333" b="1" dirty="0" err="1">
                <a:solidFill>
                  <a:srgbClr val="000000">
                    <a:alpha val="82745"/>
                  </a:srgbClr>
                </a:solidFill>
                <a:latin typeface="Calibri" panose="020F0502020204030204" pitchFamily="34" charset="0"/>
                <a:cs typeface="Calibri" panose="020F0502020204030204" pitchFamily="34" charset="0"/>
              </a:rPr>
              <a:t>Fokus</a:t>
            </a:r>
            <a:endParaRPr lang="en-US" sz="6333" b="1" dirty="0">
              <a:solidFill>
                <a:srgbClr val="000000">
                  <a:alpha val="82745"/>
                </a:srgbClr>
              </a:solidFill>
              <a:latin typeface="Calibri" panose="020F0502020204030204" pitchFamily="34" charset="0"/>
              <a:cs typeface="Calibri" panose="020F0502020204030204" pitchFamily="34" charset="0"/>
            </a:endParaRPr>
          </a:p>
        </p:txBody>
      </p:sp>
      <p:sp>
        <p:nvSpPr>
          <p:cNvPr id="4" name="TextBox 4"/>
          <p:cNvSpPr txBox="1"/>
          <p:nvPr/>
        </p:nvSpPr>
        <p:spPr>
          <a:xfrm>
            <a:off x="7104443" y="3172165"/>
            <a:ext cx="10168712" cy="1795363"/>
          </a:xfrm>
          <a:prstGeom prst="rect">
            <a:avLst/>
          </a:prstGeom>
        </p:spPr>
        <p:txBody>
          <a:bodyPr lIns="0" tIns="0" rIns="0" bIns="0" rtlCol="0" anchor="t">
            <a:spAutoFit/>
          </a:bodyPr>
          <a:lstStyle/>
          <a:p>
            <a:pPr>
              <a:lnSpc>
                <a:spcPts val="2800"/>
              </a:lnSpc>
            </a:pPr>
            <a:r>
              <a:rPr lang="de-DE" sz="2400" dirty="0">
                <a:solidFill>
                  <a:srgbClr val="000000"/>
                </a:solidFill>
                <a:latin typeface="Calibri" panose="020F0502020204030204" pitchFamily="34" charset="0"/>
                <a:cs typeface="Calibri" panose="020F0502020204030204" pitchFamily="34" charset="0"/>
              </a:rPr>
              <a:t>Hier stellt die Lehrkraft herausfordernde Aufgaben, die mit dem Ausgangstext oder -material zu bearbeiten sind.  </a:t>
            </a:r>
          </a:p>
          <a:p>
            <a:pPr>
              <a:lnSpc>
                <a:spcPts val="2800"/>
              </a:lnSpc>
            </a:pPr>
            <a:r>
              <a:rPr lang="de-DE" sz="2400" dirty="0">
                <a:solidFill>
                  <a:srgbClr val="000000"/>
                </a:solidFill>
                <a:latin typeface="Calibri" panose="020F0502020204030204" pitchFamily="34" charset="0"/>
                <a:cs typeface="Calibri" panose="020F0502020204030204" pitchFamily="34" charset="0"/>
              </a:rPr>
              <a:t>Durch das Angebot von Übungen dieser Art können Sie Aktivitäten differenzieren: </a:t>
            </a:r>
          </a:p>
          <a:p>
            <a:pPr marL="342900" indent="-342900">
              <a:lnSpc>
                <a:spcPts val="2800"/>
              </a:lnSpc>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Richtig/Falsch-Aktivität </a:t>
            </a:r>
          </a:p>
          <a:p>
            <a:pPr marL="342900" indent="-342900">
              <a:lnSpc>
                <a:spcPts val="2800"/>
              </a:lnSpc>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Multiple-Choice-Aufgaben </a:t>
            </a:r>
            <a:endParaRPr lang="en-US" sz="2400" dirty="0">
              <a:solidFill>
                <a:srgbClr val="000000"/>
              </a:solidFill>
              <a:latin typeface="Calibri" panose="020F0502020204030204" pitchFamily="34" charset="0"/>
              <a:cs typeface="Calibri" panose="020F0502020204030204" pitchFamily="34" charset="0"/>
            </a:endParaRPr>
          </a:p>
        </p:txBody>
      </p:sp>
      <p:sp>
        <p:nvSpPr>
          <p:cNvPr id="5" name="TextBox 5"/>
          <p:cNvSpPr txBox="1"/>
          <p:nvPr/>
        </p:nvSpPr>
        <p:spPr>
          <a:xfrm>
            <a:off x="8001000" y="5319473"/>
            <a:ext cx="9103836" cy="3949799"/>
          </a:xfrm>
          <a:prstGeom prst="rect">
            <a:avLst/>
          </a:prstGeom>
        </p:spPr>
        <p:txBody>
          <a:bodyPr lIns="0" tIns="0" rIns="0" bIns="0" rtlCol="0" anchor="t">
            <a:spAutoFit/>
          </a:bodyPr>
          <a:lstStyle/>
          <a:p>
            <a:pPr>
              <a:lnSpc>
                <a:spcPts val="2800"/>
              </a:lnSpc>
            </a:pPr>
            <a:r>
              <a:rPr lang="de-DE" sz="2400" dirty="0">
                <a:solidFill>
                  <a:srgbClr val="000000"/>
                </a:solidFill>
                <a:latin typeface="Calibri" panose="020F0502020204030204" pitchFamily="34" charset="0"/>
                <a:cs typeface="Calibri" panose="020F0502020204030204" pitchFamily="34" charset="0"/>
              </a:rPr>
              <a:t>Diese Aktivitäten helfen den Schüler*innen, sich auf den Inhalt und die Bedeutung zu konzentrieren. Es ist wichtig, ihnen die richtigen Antworten zur Selbstkontrolle zu geben aber sie die Antworten nicht geben zu lassen, bevor sie zur nächsten Aufgabe übergehen. Dies ist wichtig, da es den Schüler*innen zeigt, dass sie nicht bewertet werden. Es stärkt das Gefühl "Ich kann es schaffen" und fördert das Selbstvertrauen. </a:t>
            </a:r>
          </a:p>
          <a:p>
            <a:pPr>
              <a:lnSpc>
                <a:spcPts val="2800"/>
              </a:lnSpc>
            </a:pPr>
            <a:endParaRPr lang="de-DE" sz="2400" dirty="0">
              <a:solidFill>
                <a:srgbClr val="000000"/>
              </a:solidFill>
              <a:latin typeface="Calibri" panose="020F0502020204030204" pitchFamily="34" charset="0"/>
              <a:cs typeface="Calibri" panose="020F0502020204030204" pitchFamily="34" charset="0"/>
            </a:endParaRPr>
          </a:p>
          <a:p>
            <a:pPr>
              <a:lnSpc>
                <a:spcPts val="2800"/>
              </a:lnSpc>
            </a:pPr>
            <a:r>
              <a:rPr lang="de-DE" sz="2400" dirty="0">
                <a:solidFill>
                  <a:srgbClr val="000000"/>
                </a:solidFill>
                <a:latin typeface="Calibri" panose="020F0502020204030204" pitchFamily="34" charset="0"/>
                <a:cs typeface="Calibri" panose="020F0502020204030204" pitchFamily="34" charset="0"/>
              </a:rPr>
              <a:t>Die Schüler*innen können ihre Antworten korrigieren und ihre Konzentration wieder aufbauen bevor sie zu etwas komplexeren Aktivitäten übergehen. </a:t>
            </a:r>
          </a:p>
          <a:p>
            <a:pPr>
              <a:lnSpc>
                <a:spcPts val="2800"/>
              </a:lnSpc>
            </a:pPr>
            <a:r>
              <a:rPr lang="de-DE" sz="2400" dirty="0">
                <a:solidFill>
                  <a:srgbClr val="000000"/>
                </a:solidFill>
                <a:latin typeface="Calibri" panose="020F0502020204030204" pitchFamily="34" charset="0"/>
                <a:cs typeface="Calibri" panose="020F0502020204030204" pitchFamily="34" charset="0"/>
              </a:rPr>
              <a:t>(Einzeln, Gruppenpuzzle, Paare, Kleingruppen)</a:t>
            </a:r>
            <a:endParaRPr lang="en-US" sz="2400" dirty="0">
              <a:solidFill>
                <a:srgbClr val="000000"/>
              </a:solidFill>
              <a:latin typeface="Calibri" panose="020F0502020204030204" pitchFamily="34" charset="0"/>
              <a:cs typeface="Calibri" panose="020F0502020204030204" pitchFamily="34" charset="0"/>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93268" y="2482749"/>
            <a:ext cx="6839362" cy="7804251"/>
          </a:xfrm>
          <a:prstGeom prst="rect">
            <a:avLst/>
          </a:prstGeom>
        </p:spPr>
      </p:pic>
      <p:pic>
        <p:nvPicPr>
          <p:cNvPr id="7" name="Grafik 6">
            <a:extLst>
              <a:ext uri="{FF2B5EF4-FFF2-40B4-BE49-F238E27FC236}">
                <a16:creationId xmlns:a16="http://schemas.microsoft.com/office/drawing/2014/main" xmlns="" id="{DCEA8084-B81D-4EB7-B202-BEC5F80DB4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73675" y="9306258"/>
            <a:ext cx="3657600" cy="80318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036"/>
          <a:stretch>
            <a:fillRect/>
          </a:stretch>
        </p:blipFill>
        <p:spPr>
          <a:xfrm>
            <a:off x="15690897" y="224290"/>
            <a:ext cx="2361160" cy="2440407"/>
          </a:xfrm>
          <a:prstGeom prst="rect">
            <a:avLst/>
          </a:prstGeom>
        </p:spPr>
      </p:pic>
      <p:sp>
        <p:nvSpPr>
          <p:cNvPr id="3" name="TextBox 3"/>
          <p:cNvSpPr txBox="1"/>
          <p:nvPr/>
        </p:nvSpPr>
        <p:spPr>
          <a:xfrm>
            <a:off x="1028700" y="914400"/>
            <a:ext cx="14922634" cy="1070421"/>
          </a:xfrm>
          <a:prstGeom prst="rect">
            <a:avLst/>
          </a:prstGeom>
        </p:spPr>
        <p:txBody>
          <a:bodyPr lIns="0" tIns="0" rIns="0" bIns="0" rtlCol="0" anchor="t">
            <a:spAutoFit/>
          </a:bodyPr>
          <a:lstStyle/>
          <a:p>
            <a:pPr>
              <a:lnSpc>
                <a:spcPts val="8867"/>
              </a:lnSpc>
            </a:pPr>
            <a:r>
              <a:rPr lang="en-US" sz="6333" b="1" dirty="0">
                <a:solidFill>
                  <a:srgbClr val="000000">
                    <a:alpha val="82745"/>
                  </a:srgbClr>
                </a:solidFill>
                <a:latin typeface="Calibri" panose="020F0502020204030204" pitchFamily="34" charset="0"/>
                <a:cs typeface="Calibri" panose="020F0502020204030204" pitchFamily="34" charset="0"/>
              </a:rPr>
              <a:t>SCHRITT 4: Praxis</a:t>
            </a:r>
          </a:p>
        </p:txBody>
      </p:sp>
      <p:sp>
        <p:nvSpPr>
          <p:cNvPr id="4" name="TextBox 4"/>
          <p:cNvSpPr txBox="1"/>
          <p:nvPr/>
        </p:nvSpPr>
        <p:spPr>
          <a:xfrm>
            <a:off x="3383000" y="2061718"/>
            <a:ext cx="12512089" cy="2498248"/>
          </a:xfrm>
          <a:prstGeom prst="rect">
            <a:avLst/>
          </a:prstGeom>
        </p:spPr>
        <p:txBody>
          <a:bodyPr lIns="0" tIns="0" rIns="0" bIns="0" rtlCol="0" anchor="t">
            <a:spAutoFit/>
          </a:bodyPr>
          <a:lstStyle/>
          <a:p>
            <a:pPr>
              <a:lnSpc>
                <a:spcPts val="2800"/>
              </a:lnSpc>
              <a:spcBef>
                <a:spcPct val="0"/>
              </a:spcBef>
            </a:pPr>
            <a:r>
              <a:rPr lang="de-DE" sz="2200" dirty="0">
                <a:solidFill>
                  <a:srgbClr val="000000"/>
                </a:solidFill>
                <a:latin typeface="Calibri" panose="020F0502020204030204" pitchFamily="34" charset="0"/>
                <a:cs typeface="Calibri" panose="020F0502020204030204" pitchFamily="34" charset="0"/>
              </a:rPr>
              <a:t>Dies ist eine Art Entwicklungs- oder Entstehungsphase. Sie ist der wiederholten Betrachtung und Fixierung von Inhalten gewidmet. Hier werden Aktivitäten angeboten, die auf Wiederholung und Vertiefung abzielen. Es folgen Übungsaufgaben, die zunehmend auch die mündliche Ausdrucksweise von Schüler*innen fördern. </a:t>
            </a:r>
          </a:p>
          <a:p>
            <a:pPr>
              <a:lnSpc>
                <a:spcPts val="2800"/>
              </a:lnSpc>
              <a:spcBef>
                <a:spcPct val="0"/>
              </a:spcBef>
            </a:pPr>
            <a:r>
              <a:rPr lang="de-DE" sz="2200" dirty="0">
                <a:solidFill>
                  <a:srgbClr val="000000"/>
                </a:solidFill>
                <a:latin typeface="Calibri" panose="020F0502020204030204" pitchFamily="34" charset="0"/>
                <a:cs typeface="Calibri" panose="020F0502020204030204" pitchFamily="34" charset="0"/>
              </a:rPr>
              <a:t>Die von uns vorgeschlagenen </a:t>
            </a:r>
            <a:r>
              <a:rPr lang="de-DE" sz="2200" dirty="0" smtClean="0">
                <a:solidFill>
                  <a:srgbClr val="000000"/>
                </a:solidFill>
                <a:latin typeface="Calibri" panose="020F0502020204030204" pitchFamily="34" charset="0"/>
                <a:cs typeface="Calibri" panose="020F0502020204030204" pitchFamily="34" charset="0"/>
              </a:rPr>
              <a:t>differenzierenden </a:t>
            </a:r>
            <a:r>
              <a:rPr lang="de-DE" sz="2200" dirty="0">
                <a:solidFill>
                  <a:srgbClr val="000000"/>
                </a:solidFill>
                <a:latin typeface="Calibri" panose="020F0502020204030204" pitchFamily="34" charset="0"/>
                <a:cs typeface="Calibri" panose="020F0502020204030204" pitchFamily="34" charset="0"/>
              </a:rPr>
              <a:t>Übungen sollen den Schüler*innen helfen, über das Thema zu sprechen und sich die gewünschte Fachsprache anzueignen. Ein Beispiel hierfür sind Aktivitäten, bei denen Sie die Schüler*innen aus vorgegebenen Sätzen die besten Sätze auswählen lassen, um das Thema zu beschreiben, zusammenzufassen und darüber zu sprechen. </a:t>
            </a:r>
            <a:endParaRPr lang="en-US" sz="2200" dirty="0">
              <a:solidFill>
                <a:srgbClr val="000000"/>
              </a:solidFill>
              <a:latin typeface="Calibri" panose="020F0502020204030204" pitchFamily="34" charset="0"/>
              <a:cs typeface="Calibri" panose="020F0502020204030204" pitchFamily="34" charset="0"/>
            </a:endParaRPr>
          </a:p>
        </p:txBody>
      </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7737" y="3326495"/>
            <a:ext cx="6618807" cy="6960505"/>
          </a:xfrm>
          <a:prstGeom prst="rect">
            <a:avLst/>
          </a:prstGeom>
        </p:spPr>
      </p:pic>
      <p:sp>
        <p:nvSpPr>
          <p:cNvPr id="6" name="TextBox 6"/>
          <p:cNvSpPr txBox="1"/>
          <p:nvPr/>
        </p:nvSpPr>
        <p:spPr>
          <a:xfrm>
            <a:off x="7285757" y="4636863"/>
            <a:ext cx="9973543" cy="3567580"/>
          </a:xfrm>
          <a:prstGeom prst="rect">
            <a:avLst/>
          </a:prstGeom>
        </p:spPr>
        <p:txBody>
          <a:bodyPr lIns="0" tIns="0" rIns="0" bIns="0" rtlCol="0" anchor="t">
            <a:spAutoFit/>
          </a:bodyPr>
          <a:lstStyle/>
          <a:p>
            <a:pPr>
              <a:lnSpc>
                <a:spcPts val="2800"/>
              </a:lnSpc>
            </a:pPr>
            <a:r>
              <a:rPr lang="de-DE" sz="2200" dirty="0">
                <a:solidFill>
                  <a:srgbClr val="000000"/>
                </a:solidFill>
                <a:latin typeface="Calibri" panose="020F0502020204030204" pitchFamily="34" charset="0"/>
                <a:cs typeface="Calibri" panose="020F0502020204030204" pitchFamily="34" charset="0"/>
              </a:rPr>
              <a:t>Diese Art von Übung kann verschiedene Hilfsmittel enthalten, wie zum Beispiel: </a:t>
            </a:r>
          </a:p>
          <a:p>
            <a:pPr marL="342900" indent="-342900">
              <a:lnSpc>
                <a:spcPts val="2800"/>
              </a:lnSpc>
              <a:buFont typeface="Arial" panose="020B0604020202020204" pitchFamily="34" charset="0"/>
              <a:buChar char="•"/>
            </a:pPr>
            <a:r>
              <a:rPr lang="de-DE" sz="2200" dirty="0">
                <a:solidFill>
                  <a:srgbClr val="000000"/>
                </a:solidFill>
                <a:latin typeface="Calibri" panose="020F0502020204030204" pitchFamily="34" charset="0"/>
                <a:cs typeface="Calibri" panose="020F0502020204030204" pitchFamily="34" charset="0"/>
              </a:rPr>
              <a:t>zwischen 2 Sätzen wählen, das ist am einfachsten, </a:t>
            </a:r>
          </a:p>
          <a:p>
            <a:pPr marL="342900" indent="-342900">
              <a:lnSpc>
                <a:spcPts val="2800"/>
              </a:lnSpc>
              <a:buFont typeface="Arial" panose="020B0604020202020204" pitchFamily="34" charset="0"/>
              <a:buChar char="•"/>
            </a:pPr>
            <a:r>
              <a:rPr lang="de-DE" sz="2200" dirty="0">
                <a:solidFill>
                  <a:srgbClr val="000000"/>
                </a:solidFill>
                <a:latin typeface="Calibri" panose="020F0502020204030204" pitchFamily="34" charset="0"/>
                <a:cs typeface="Calibri" panose="020F0502020204030204" pitchFamily="34" charset="0"/>
              </a:rPr>
              <a:t>zwischen einer bestimmten Anzahl von Sätzen in ungeordneter Reihenfolge wählen,</a:t>
            </a:r>
          </a:p>
          <a:p>
            <a:pPr marL="342900" indent="-342900">
              <a:lnSpc>
                <a:spcPts val="2800"/>
              </a:lnSpc>
              <a:buFont typeface="Arial" panose="020B0604020202020204" pitchFamily="34" charset="0"/>
              <a:buChar char="•"/>
            </a:pPr>
            <a:r>
              <a:rPr lang="de-DE" sz="2200" dirty="0">
                <a:solidFill>
                  <a:srgbClr val="000000"/>
                </a:solidFill>
                <a:latin typeface="Calibri" panose="020F0502020204030204" pitchFamily="34" charset="0"/>
                <a:cs typeface="Calibri" panose="020F0502020204030204" pitchFamily="34" charset="0"/>
              </a:rPr>
              <a:t>zwischen Sätzen, die mit dem Thema zu tun haben und solchen, die nichts damit zu tun haben, wählen. </a:t>
            </a:r>
          </a:p>
          <a:p>
            <a:pPr marL="342900" indent="-342900">
              <a:lnSpc>
                <a:spcPts val="2800"/>
              </a:lnSpc>
              <a:buFont typeface="Arial" panose="020B0604020202020204" pitchFamily="34" charset="0"/>
              <a:buChar char="•"/>
            </a:pPr>
            <a:r>
              <a:rPr lang="de-DE" sz="2200" dirty="0">
                <a:solidFill>
                  <a:srgbClr val="000000"/>
                </a:solidFill>
                <a:latin typeface="Calibri" panose="020F0502020204030204" pitchFamily="34" charset="0"/>
                <a:cs typeface="Calibri" panose="020F0502020204030204" pitchFamily="34" charset="0"/>
              </a:rPr>
              <a:t>Sätze in die richtige Reihenfolge bringen lassen, </a:t>
            </a:r>
          </a:p>
          <a:p>
            <a:pPr marL="342900" indent="-342900">
              <a:lnSpc>
                <a:spcPts val="2800"/>
              </a:lnSpc>
              <a:buFont typeface="Arial" panose="020B0604020202020204" pitchFamily="34" charset="0"/>
              <a:buChar char="•"/>
            </a:pPr>
            <a:r>
              <a:rPr lang="de-DE" sz="2200" dirty="0">
                <a:solidFill>
                  <a:srgbClr val="000000"/>
                </a:solidFill>
                <a:latin typeface="Calibri" panose="020F0502020204030204" pitchFamily="34" charset="0"/>
                <a:cs typeface="Calibri" panose="020F0502020204030204" pitchFamily="34" charset="0"/>
              </a:rPr>
              <a:t>Sätze vorgeben, mit denen der Text zusammengefasst werden kann, </a:t>
            </a:r>
          </a:p>
          <a:p>
            <a:pPr marL="342900" indent="-342900">
              <a:lnSpc>
                <a:spcPts val="2800"/>
              </a:lnSpc>
              <a:buFont typeface="Arial" panose="020B0604020202020204" pitchFamily="34" charset="0"/>
              <a:buChar char="•"/>
            </a:pPr>
            <a:r>
              <a:rPr lang="de-DE" sz="2200" dirty="0">
                <a:solidFill>
                  <a:srgbClr val="000000"/>
                </a:solidFill>
                <a:latin typeface="Calibri" panose="020F0502020204030204" pitchFamily="34" charset="0"/>
                <a:cs typeface="Calibri" panose="020F0502020204030204" pitchFamily="34" charset="0"/>
              </a:rPr>
              <a:t>richtig-/falsch- Sätze, </a:t>
            </a:r>
          </a:p>
          <a:p>
            <a:pPr marL="342900" indent="-342900">
              <a:lnSpc>
                <a:spcPts val="2800"/>
              </a:lnSpc>
              <a:buFont typeface="Arial" panose="020B0604020202020204" pitchFamily="34" charset="0"/>
              <a:buChar char="•"/>
            </a:pPr>
            <a:r>
              <a:rPr lang="de-DE" sz="2200" dirty="0">
                <a:solidFill>
                  <a:srgbClr val="000000"/>
                </a:solidFill>
                <a:latin typeface="Calibri" panose="020F0502020204030204" pitchFamily="34" charset="0"/>
                <a:cs typeface="Calibri" panose="020F0502020204030204" pitchFamily="34" charset="0"/>
              </a:rPr>
              <a:t>falsche Sätze korrigieren lassen, </a:t>
            </a:r>
          </a:p>
          <a:p>
            <a:pPr marL="342900" indent="-342900">
              <a:lnSpc>
                <a:spcPts val="2800"/>
              </a:lnSpc>
              <a:buFont typeface="Arial" panose="020B0604020202020204" pitchFamily="34" charset="0"/>
              <a:buChar char="•"/>
            </a:pPr>
            <a:r>
              <a:rPr lang="de-DE" sz="2200" dirty="0">
                <a:solidFill>
                  <a:srgbClr val="000000"/>
                </a:solidFill>
                <a:latin typeface="Calibri" panose="020F0502020204030204" pitchFamily="34" charset="0"/>
                <a:cs typeface="Calibri" panose="020F0502020204030204" pitchFamily="34" charset="0"/>
              </a:rPr>
              <a:t>den Text zusammenfassen und mit eigenen Worten erklären lassen.</a:t>
            </a:r>
            <a:endParaRPr lang="en-US" sz="2200" dirty="0">
              <a:solidFill>
                <a:srgbClr val="000000"/>
              </a:solidFill>
              <a:latin typeface="Calibri" panose="020F0502020204030204" pitchFamily="34" charset="0"/>
              <a:cs typeface="Calibri" panose="020F0502020204030204" pitchFamily="34" charset="0"/>
            </a:endParaRPr>
          </a:p>
        </p:txBody>
      </p:sp>
      <p:sp>
        <p:nvSpPr>
          <p:cNvPr id="7" name="TextBox 7"/>
          <p:cNvSpPr txBox="1"/>
          <p:nvPr/>
        </p:nvSpPr>
        <p:spPr>
          <a:xfrm>
            <a:off x="7285757" y="8281340"/>
            <a:ext cx="10358377" cy="1795363"/>
          </a:xfrm>
          <a:prstGeom prst="rect">
            <a:avLst/>
          </a:prstGeom>
        </p:spPr>
        <p:txBody>
          <a:bodyPr lIns="0" tIns="0" rIns="0" bIns="0" rtlCol="0" anchor="t">
            <a:spAutoFit/>
          </a:bodyPr>
          <a:lstStyle/>
          <a:p>
            <a:pPr>
              <a:lnSpc>
                <a:spcPts val="2800"/>
              </a:lnSpc>
              <a:spcBef>
                <a:spcPct val="0"/>
              </a:spcBef>
            </a:pPr>
            <a:r>
              <a:rPr lang="de-DE" sz="2200" dirty="0">
                <a:solidFill>
                  <a:srgbClr val="000000"/>
                </a:solidFill>
                <a:latin typeface="Calibri" panose="020F0502020204030204" pitchFamily="34" charset="0"/>
                <a:cs typeface="Calibri" panose="020F0502020204030204" pitchFamily="34" charset="0"/>
              </a:rPr>
              <a:t>Die Übungen sind </a:t>
            </a:r>
            <a:r>
              <a:rPr lang="de-DE" sz="2200" dirty="0" smtClean="0">
                <a:solidFill>
                  <a:srgbClr val="000000"/>
                </a:solidFill>
                <a:latin typeface="Calibri" panose="020F0502020204030204" pitchFamily="34" charset="0"/>
                <a:cs typeface="Calibri" panose="020F0502020204030204" pitchFamily="34" charset="0"/>
              </a:rPr>
              <a:t>differenzierend </a:t>
            </a:r>
            <a:r>
              <a:rPr lang="de-DE" sz="2200" dirty="0">
                <a:solidFill>
                  <a:srgbClr val="000000"/>
                </a:solidFill>
                <a:latin typeface="Calibri" panose="020F0502020204030204" pitchFamily="34" charset="0"/>
                <a:cs typeface="Calibri" panose="020F0502020204030204" pitchFamily="34" charset="0"/>
              </a:rPr>
              <a:t>und die Lernenden können je nach ihren Fähigkeiten zwischen ihnen wählen. Wenn sie dies nicht tun, verteilt </a:t>
            </a:r>
            <a:r>
              <a:rPr lang="de-DE" sz="2200" dirty="0" smtClean="0">
                <a:solidFill>
                  <a:srgbClr val="000000"/>
                </a:solidFill>
                <a:latin typeface="Calibri" panose="020F0502020204030204" pitchFamily="34" charset="0"/>
                <a:cs typeface="Calibri" panose="020F0502020204030204" pitchFamily="34" charset="0"/>
              </a:rPr>
              <a:t>die Lehrkraft </a:t>
            </a:r>
            <a:r>
              <a:rPr lang="de-DE" sz="2200" dirty="0">
                <a:solidFill>
                  <a:srgbClr val="000000"/>
                </a:solidFill>
                <a:latin typeface="Calibri" panose="020F0502020204030204" pitchFamily="34" charset="0"/>
                <a:cs typeface="Calibri" panose="020F0502020204030204" pitchFamily="34" charset="0"/>
              </a:rPr>
              <a:t>die Aktivitäten entsprechend. Dies hängt auch davon ab, ob die Methode der Differenzierung neu für die Klasse ist oder nicht. Sie können auch dramaturgische Techniken wie Rollenspiele anwenden.</a:t>
            </a:r>
            <a:endParaRPr lang="en-US" sz="2200" dirty="0">
              <a:solidFill>
                <a:srgbClr val="000000"/>
              </a:solidFill>
              <a:latin typeface="Calibri" panose="020F0502020204030204" pitchFamily="34" charset="0"/>
              <a:cs typeface="Calibri" panose="020F0502020204030204" pitchFamily="34" charset="0"/>
            </a:endParaRPr>
          </a:p>
        </p:txBody>
      </p:sp>
      <p:pic>
        <p:nvPicPr>
          <p:cNvPr id="8" name="Grafik 7">
            <a:extLst>
              <a:ext uri="{FF2B5EF4-FFF2-40B4-BE49-F238E27FC236}">
                <a16:creationId xmlns:a16="http://schemas.microsoft.com/office/drawing/2014/main" xmlns="" id="{C9E533FC-4415-4FC3-9CBA-E4DD26105F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65582" y="9755244"/>
            <a:ext cx="2486475" cy="5460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036"/>
          <a:stretch>
            <a:fillRect/>
          </a:stretch>
        </p:blipFill>
        <p:spPr>
          <a:xfrm>
            <a:off x="15690897" y="224290"/>
            <a:ext cx="2361160" cy="2440407"/>
          </a:xfrm>
          <a:prstGeom prst="rect">
            <a:avLst/>
          </a:prstGeom>
        </p:spPr>
      </p:pic>
      <p:sp>
        <p:nvSpPr>
          <p:cNvPr id="3" name="TextBox 3"/>
          <p:cNvSpPr txBox="1"/>
          <p:nvPr/>
        </p:nvSpPr>
        <p:spPr>
          <a:xfrm>
            <a:off x="1028700" y="914400"/>
            <a:ext cx="14922634" cy="1070421"/>
          </a:xfrm>
          <a:prstGeom prst="rect">
            <a:avLst/>
          </a:prstGeom>
        </p:spPr>
        <p:txBody>
          <a:bodyPr lIns="0" tIns="0" rIns="0" bIns="0" rtlCol="0" anchor="t">
            <a:spAutoFit/>
          </a:bodyPr>
          <a:lstStyle/>
          <a:p>
            <a:pPr>
              <a:lnSpc>
                <a:spcPts val="8867"/>
              </a:lnSpc>
            </a:pPr>
            <a:r>
              <a:rPr lang="en-US" sz="6333" b="1" dirty="0">
                <a:solidFill>
                  <a:srgbClr val="000000">
                    <a:alpha val="82745"/>
                  </a:srgbClr>
                </a:solidFill>
                <a:latin typeface="Calibri" panose="020F0502020204030204" pitchFamily="34" charset="0"/>
                <a:cs typeface="Calibri" panose="020F0502020204030204" pitchFamily="34" charset="0"/>
              </a:rPr>
              <a:t>SCHRITT 5: </a:t>
            </a:r>
            <a:r>
              <a:rPr lang="en-US" sz="6333" b="1" dirty="0" err="1">
                <a:solidFill>
                  <a:srgbClr val="000000">
                    <a:alpha val="82745"/>
                  </a:srgbClr>
                </a:solidFill>
                <a:latin typeface="Calibri" panose="020F0502020204030204" pitchFamily="34" charset="0"/>
                <a:cs typeface="Calibri" panose="020F0502020204030204" pitchFamily="34" charset="0"/>
              </a:rPr>
              <a:t>Sprache</a:t>
            </a:r>
            <a:r>
              <a:rPr lang="en-US" sz="6333" b="1" dirty="0">
                <a:solidFill>
                  <a:srgbClr val="000000">
                    <a:alpha val="82745"/>
                  </a:srgbClr>
                </a:solidFill>
                <a:latin typeface="Calibri" panose="020F0502020204030204" pitchFamily="34" charset="0"/>
                <a:cs typeface="Calibri" panose="020F0502020204030204" pitchFamily="34" charset="0"/>
              </a:rPr>
              <a:t> </a:t>
            </a:r>
          </a:p>
        </p:txBody>
      </p:sp>
      <p:sp>
        <p:nvSpPr>
          <p:cNvPr id="4" name="TextBox 4"/>
          <p:cNvSpPr txBox="1"/>
          <p:nvPr/>
        </p:nvSpPr>
        <p:spPr>
          <a:xfrm>
            <a:off x="995570" y="2515548"/>
            <a:ext cx="14662197" cy="1795363"/>
          </a:xfrm>
          <a:prstGeom prst="rect">
            <a:avLst/>
          </a:prstGeom>
        </p:spPr>
        <p:txBody>
          <a:bodyPr lIns="0" tIns="0" rIns="0" bIns="0" rtlCol="0" anchor="t">
            <a:spAutoFit/>
          </a:bodyPr>
          <a:lstStyle/>
          <a:p>
            <a:pPr>
              <a:lnSpc>
                <a:spcPts val="2800"/>
              </a:lnSpc>
              <a:spcBef>
                <a:spcPct val="0"/>
              </a:spcBef>
            </a:pPr>
            <a:r>
              <a:rPr lang="de-DE" sz="2400" dirty="0">
                <a:solidFill>
                  <a:srgbClr val="000000"/>
                </a:solidFill>
                <a:latin typeface="Calibri" panose="020F0502020204030204" pitchFamily="34" charset="0"/>
                <a:cs typeface="Calibri" panose="020F0502020204030204" pitchFamily="34" charset="0"/>
              </a:rPr>
              <a:t>Jede Unterrichtseinheit sollte einen Teil zum Thema Sprache beinhalten. Schüler*innen lernen wie man korrekt sprachliche Strukturen verwenden kann und können ihre akademische Sprache, ihre Ausdrucksweise und ihren Wortschatz verbessern. Schwächere Schüler*innen werden mit geeigneten Hilfsmitteln ausgestattet ("</a:t>
            </a:r>
            <a:r>
              <a:rPr lang="de-DE" sz="2400" dirty="0" err="1">
                <a:solidFill>
                  <a:srgbClr val="000000"/>
                </a:solidFill>
                <a:latin typeface="Calibri" panose="020F0502020204030204" pitchFamily="34" charset="0"/>
                <a:cs typeface="Calibri" panose="020F0502020204030204" pitchFamily="34" charset="0"/>
              </a:rPr>
              <a:t>Scaffolding</a:t>
            </a:r>
            <a:r>
              <a:rPr lang="de-DE" sz="2400" dirty="0">
                <a:solidFill>
                  <a:srgbClr val="000000"/>
                </a:solidFill>
                <a:latin typeface="Calibri" panose="020F0502020204030204" pitchFamily="34" charset="0"/>
                <a:cs typeface="Calibri" panose="020F0502020204030204" pitchFamily="34" charset="0"/>
              </a:rPr>
              <a:t>").</a:t>
            </a:r>
          </a:p>
          <a:p>
            <a:pPr>
              <a:lnSpc>
                <a:spcPts val="2800"/>
              </a:lnSpc>
              <a:spcBef>
                <a:spcPct val="0"/>
              </a:spcBef>
            </a:pPr>
            <a:r>
              <a:rPr lang="de-DE" sz="2400" dirty="0">
                <a:solidFill>
                  <a:srgbClr val="000000"/>
                </a:solidFill>
                <a:latin typeface="Calibri" panose="020F0502020204030204" pitchFamily="34" charset="0"/>
                <a:cs typeface="Calibri" panose="020F0502020204030204" pitchFamily="34" charset="0"/>
              </a:rPr>
              <a:t>Diese Hilfsmittel sollen nur dann verwendet werden, wenn sie auch tatsächlich benötigt werden. Unsere Erfahrung zeigt, dass diese Methode für alle Schüler*innen nützlich sein kann.</a:t>
            </a:r>
            <a:endParaRPr lang="en-US" sz="2400" dirty="0">
              <a:solidFill>
                <a:srgbClr val="000000"/>
              </a:solidFill>
              <a:latin typeface="Calibri" panose="020F0502020204030204" pitchFamily="34" charset="0"/>
              <a:cs typeface="Calibri" panose="020F0502020204030204" pitchFamily="34" charset="0"/>
            </a:endParaRPr>
          </a:p>
        </p:txBody>
      </p:sp>
      <p:sp>
        <p:nvSpPr>
          <p:cNvPr id="5" name="TextBox 5"/>
          <p:cNvSpPr txBox="1"/>
          <p:nvPr/>
        </p:nvSpPr>
        <p:spPr>
          <a:xfrm>
            <a:off x="1028700" y="4578622"/>
            <a:ext cx="16230600" cy="1949252"/>
          </a:xfrm>
          <a:prstGeom prst="rect">
            <a:avLst/>
          </a:prstGeom>
        </p:spPr>
        <p:txBody>
          <a:bodyPr lIns="0" tIns="0" rIns="0" bIns="0" rtlCol="0" anchor="t">
            <a:spAutoFit/>
          </a:bodyPr>
          <a:lstStyle/>
          <a:p>
            <a:pPr>
              <a:lnSpc>
                <a:spcPts val="2800"/>
              </a:lnSpc>
              <a:spcAft>
                <a:spcPts val="1200"/>
              </a:spcAft>
            </a:pPr>
            <a:r>
              <a:rPr lang="de-DE" sz="2400" dirty="0">
                <a:solidFill>
                  <a:srgbClr val="000000"/>
                </a:solidFill>
                <a:latin typeface="Calibri" panose="020F0502020204030204" pitchFamily="34" charset="0"/>
                <a:cs typeface="Calibri" panose="020F0502020204030204" pitchFamily="34" charset="0"/>
              </a:rPr>
              <a:t>Beispiele für </a:t>
            </a:r>
            <a:r>
              <a:rPr lang="de-DE" sz="2400" dirty="0" smtClean="0">
                <a:solidFill>
                  <a:srgbClr val="000000"/>
                </a:solidFill>
                <a:latin typeface="Calibri" panose="020F0502020204030204" pitchFamily="34" charset="0"/>
                <a:cs typeface="Calibri" panose="020F0502020204030204" pitchFamily="34" charset="0"/>
              </a:rPr>
              <a:t>differenzierende </a:t>
            </a:r>
            <a:r>
              <a:rPr lang="de-DE" sz="2400" dirty="0">
                <a:solidFill>
                  <a:srgbClr val="000000"/>
                </a:solidFill>
                <a:latin typeface="Calibri" panose="020F0502020204030204" pitchFamily="34" charset="0"/>
                <a:cs typeface="Calibri" panose="020F0502020204030204" pitchFamily="34" charset="0"/>
              </a:rPr>
              <a:t>Aktivitäten:</a:t>
            </a:r>
          </a:p>
          <a:p>
            <a:pPr marL="342900" indent="-342900">
              <a:lnSpc>
                <a:spcPts val="2800"/>
              </a:lnSpc>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Sätze durch eine Liste von vorgegebenen Konjunktionen verbinden und in die entsprechenden Felder schreiben lassen (drei Ebenen: zwei vorgegebene Bindewörter zur Auswahl, eine Liste von Bindewörtern zum Auswählen, ein leerer Lückentext zum Ausfüllen),</a:t>
            </a:r>
          </a:p>
          <a:p>
            <a:pPr marL="342900" indent="-342900">
              <a:lnSpc>
                <a:spcPts val="2800"/>
              </a:lnSpc>
              <a:buFont typeface="Arial" panose="020B0604020202020204" pitchFamily="34" charset="0"/>
              <a:buChar char="•"/>
            </a:pPr>
            <a:r>
              <a:rPr lang="de-DE" sz="2400" dirty="0">
                <a:solidFill>
                  <a:srgbClr val="000000"/>
                </a:solidFill>
                <a:latin typeface="Calibri" panose="020F0502020204030204" pitchFamily="34" charset="0"/>
                <a:cs typeface="Calibri" panose="020F0502020204030204" pitchFamily="34" charset="0"/>
              </a:rPr>
              <a:t>Lückentexte zum zusammengefassten Text ausfüllen lassen</a:t>
            </a:r>
            <a:endParaRPr lang="en-US" sz="2400" dirty="0">
              <a:solidFill>
                <a:srgbClr val="000000"/>
              </a:solidFill>
              <a:latin typeface="Calibri" panose="020F0502020204030204" pitchFamily="34" charset="0"/>
              <a:cs typeface="Calibri" panose="020F0502020204030204" pitchFamily="34" charset="0"/>
            </a:endParaRPr>
          </a:p>
        </p:txBody>
      </p:sp>
      <p:sp>
        <p:nvSpPr>
          <p:cNvPr id="6" name="TextBox 6"/>
          <p:cNvSpPr txBox="1"/>
          <p:nvPr/>
        </p:nvSpPr>
        <p:spPr>
          <a:xfrm>
            <a:off x="1056409" y="6797204"/>
            <a:ext cx="16230600" cy="2154436"/>
          </a:xfrm>
          <a:prstGeom prst="rect">
            <a:avLst/>
          </a:prstGeom>
        </p:spPr>
        <p:txBody>
          <a:bodyPr lIns="0" tIns="0" rIns="0" bIns="0" rtlCol="0" anchor="t">
            <a:spAutoFit/>
          </a:bodyPr>
          <a:lstStyle/>
          <a:p>
            <a:pPr>
              <a:lnSpc>
                <a:spcPts val="2800"/>
              </a:lnSpc>
              <a:spcBef>
                <a:spcPct val="0"/>
              </a:spcBef>
            </a:pPr>
            <a:r>
              <a:rPr lang="de-DE" sz="2400" dirty="0">
                <a:solidFill>
                  <a:srgbClr val="000000"/>
                </a:solidFill>
                <a:latin typeface="Calibri" panose="020F0502020204030204" pitchFamily="34" charset="0"/>
                <a:cs typeface="Calibri" panose="020F0502020204030204" pitchFamily="34" charset="0"/>
              </a:rPr>
              <a:t>Unter dem Gesichtspunkt der Inklusion und SEL ist es wichtig, dass der Funktion der Sprache die nötige Aufmerksamkeit geschenkt wird, die während der Interaktion im Klassenzimmer gelehrt und geübt werden kann. Denken Sie daran, dass der zwischenmenschliche Aspekt der Sprache sich in der Art und Weise widerspiegelt, wie die Lehrer*innen mit den Schüler*innen kommunizieren und wie die Schüler*innen miteinander umgehen. Vorbildwirkung durch Gleichaltrige soll durch Gruppenarbeit gefördert werden. Das verwendetet interaktive Konzept ist entscheidend für die Förderung der zwischenmenschlichen Funktion der Sprache (Kleingruppe, Gruppenpuzzle, Einzelarbeit). </a:t>
            </a:r>
            <a:endParaRPr lang="en-US" sz="2400" dirty="0">
              <a:solidFill>
                <a:srgbClr val="000000"/>
              </a:solidFill>
              <a:latin typeface="Calibri" panose="020F0502020204030204" pitchFamily="34" charset="0"/>
              <a:cs typeface="Calibri" panose="020F0502020204030204" pitchFamily="34" charset="0"/>
            </a:endParaRPr>
          </a:p>
        </p:txBody>
      </p:sp>
      <p:sp>
        <p:nvSpPr>
          <p:cNvPr id="7" name="TextBox 7"/>
          <p:cNvSpPr txBox="1"/>
          <p:nvPr/>
        </p:nvSpPr>
        <p:spPr>
          <a:xfrm>
            <a:off x="1056409" y="9094736"/>
            <a:ext cx="16230600" cy="718145"/>
          </a:xfrm>
          <a:prstGeom prst="rect">
            <a:avLst/>
          </a:prstGeom>
        </p:spPr>
        <p:txBody>
          <a:bodyPr lIns="0" tIns="0" rIns="0" bIns="0" rtlCol="0" anchor="t">
            <a:spAutoFit/>
          </a:bodyPr>
          <a:lstStyle/>
          <a:p>
            <a:pPr>
              <a:lnSpc>
                <a:spcPts val="2800"/>
              </a:lnSpc>
              <a:spcBef>
                <a:spcPct val="0"/>
              </a:spcBef>
            </a:pPr>
            <a:r>
              <a:rPr lang="de-DE" sz="2400" dirty="0">
                <a:solidFill>
                  <a:srgbClr val="000000"/>
                </a:solidFill>
                <a:latin typeface="Calibri" panose="020F0502020204030204" pitchFamily="34" charset="0"/>
                <a:cs typeface="Calibri" panose="020F0502020204030204" pitchFamily="34" charset="0"/>
              </a:rPr>
              <a:t>Für weitere Informationen über die zwischenmenschliche Funktion der Sprache können Sie Material im Übungsteil dieses Moduls herunterladen: </a:t>
            </a:r>
            <a:r>
              <a:rPr lang="de-DE" sz="2400" u="sng" dirty="0">
                <a:solidFill>
                  <a:srgbClr val="0C7BDC"/>
                </a:solidFill>
                <a:latin typeface="Calibri" panose="020F0502020204030204" pitchFamily="34" charset="0"/>
                <a:cs typeface="Calibri" panose="020F0502020204030204" pitchFamily="34" charset="0"/>
              </a:rPr>
              <a:t>BE-IN: Die zwischenmenschliche Funktion der Sprache</a:t>
            </a:r>
            <a:endParaRPr lang="en-US" sz="2400" u="sng" dirty="0">
              <a:solidFill>
                <a:srgbClr val="0C7BDC"/>
              </a:solidFill>
              <a:latin typeface="Calibri" panose="020F0502020204030204" pitchFamily="34" charset="0"/>
              <a:cs typeface="Calibri" panose="020F0502020204030204" pitchFamily="34" charset="0"/>
            </a:endParaRPr>
          </a:p>
        </p:txBody>
      </p:sp>
      <p:pic>
        <p:nvPicPr>
          <p:cNvPr id="8" name="Grafik 7">
            <a:extLst>
              <a:ext uri="{FF2B5EF4-FFF2-40B4-BE49-F238E27FC236}">
                <a16:creationId xmlns:a16="http://schemas.microsoft.com/office/drawing/2014/main" xmlns="" id="{9508BEC7-FF4B-4219-B0A0-605C071060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06600" y="9525634"/>
            <a:ext cx="3373167" cy="74072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enutzerdefiniert 1">
      <a:majorFont>
        <a:latin typeface="Clear Sans Regular Bold"/>
        <a:ea typeface=""/>
        <a:cs typeface=""/>
      </a:majorFont>
      <a:minorFont>
        <a:latin typeface="Clear Sans Regular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1952</Words>
  <Application>Microsoft Office PowerPoint</Application>
  <PresentationFormat>Benutzerdefiniert</PresentationFormat>
  <Paragraphs>106</Paragraphs>
  <Slides>13</Slides>
  <Notes>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13</vt:i4>
      </vt:variant>
    </vt:vector>
  </HeadingPairs>
  <TitlesOfParts>
    <vt:vector size="18" baseType="lpstr">
      <vt:lpstr>Calibri</vt:lpstr>
      <vt:lpstr>Arial</vt:lpstr>
      <vt:lpstr>Clear Sans Regular Bold</vt:lpstr>
      <vt:lpstr>Clear Sans Regular</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BE-IN_Topic 5_Lesson 2_Stratified Teaching Unit_PPT_EN</dc:title>
  <dc:creator>user</dc:creator>
  <cp:lastModifiedBy>Ninja Konrad</cp:lastModifiedBy>
  <cp:revision>44</cp:revision>
  <dcterms:created xsi:type="dcterms:W3CDTF">2006-08-16T00:00:00Z</dcterms:created>
  <dcterms:modified xsi:type="dcterms:W3CDTF">2023-07-24T08:14:33Z</dcterms:modified>
  <dc:identifier>DAFSMAV-ubI</dc:identifier>
</cp:coreProperties>
</file>